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3666" r:id="rId18"/>
  </p:sldMasterIdLst>
  <p:notesMasterIdLst>
    <p:notesMasterId r:id="rId135"/>
  </p:notesMasterIdLst>
  <p:sldIdLst>
    <p:sldId id="417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6" r:id="rId30"/>
    <p:sldId id="317" r:id="rId31"/>
    <p:sldId id="318" r:id="rId32"/>
    <p:sldId id="319" r:id="rId33"/>
    <p:sldId id="329" r:id="rId34"/>
    <p:sldId id="320" r:id="rId35"/>
    <p:sldId id="330" r:id="rId36"/>
    <p:sldId id="331" r:id="rId37"/>
    <p:sldId id="332" r:id="rId38"/>
    <p:sldId id="333" r:id="rId39"/>
    <p:sldId id="321" r:id="rId40"/>
    <p:sldId id="418" r:id="rId41"/>
    <p:sldId id="419" r:id="rId42"/>
    <p:sldId id="420" r:id="rId43"/>
    <p:sldId id="421" r:id="rId44"/>
    <p:sldId id="322" r:id="rId45"/>
    <p:sldId id="323" r:id="rId46"/>
    <p:sldId id="334" r:id="rId47"/>
    <p:sldId id="324" r:id="rId48"/>
    <p:sldId id="325" r:id="rId49"/>
    <p:sldId id="326" r:id="rId50"/>
    <p:sldId id="327" r:id="rId51"/>
    <p:sldId id="328" r:id="rId52"/>
    <p:sldId id="346" r:id="rId53"/>
    <p:sldId id="347" r:id="rId54"/>
    <p:sldId id="348" r:id="rId55"/>
    <p:sldId id="349" r:id="rId56"/>
    <p:sldId id="350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35" r:id="rId68"/>
    <p:sldId id="351" r:id="rId69"/>
    <p:sldId id="352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5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384" r:id="rId99"/>
    <p:sldId id="385" r:id="rId100"/>
    <p:sldId id="386" r:id="rId101"/>
    <p:sldId id="387" r:id="rId102"/>
    <p:sldId id="391" r:id="rId103"/>
    <p:sldId id="388" r:id="rId104"/>
    <p:sldId id="389" r:id="rId105"/>
    <p:sldId id="390" r:id="rId106"/>
    <p:sldId id="392" r:id="rId107"/>
    <p:sldId id="393" r:id="rId108"/>
    <p:sldId id="394" r:id="rId109"/>
    <p:sldId id="395" r:id="rId110"/>
    <p:sldId id="396" r:id="rId111"/>
    <p:sldId id="397" r:id="rId112"/>
    <p:sldId id="398" r:id="rId113"/>
    <p:sldId id="399" r:id="rId114"/>
    <p:sldId id="400" r:id="rId115"/>
    <p:sldId id="401" r:id="rId116"/>
    <p:sldId id="371" r:id="rId117"/>
    <p:sldId id="372" r:id="rId118"/>
    <p:sldId id="373" r:id="rId119"/>
    <p:sldId id="402" r:id="rId120"/>
    <p:sldId id="403" r:id="rId121"/>
    <p:sldId id="404" r:id="rId122"/>
    <p:sldId id="405" r:id="rId123"/>
    <p:sldId id="406" r:id="rId124"/>
    <p:sldId id="407" r:id="rId125"/>
    <p:sldId id="408" r:id="rId126"/>
    <p:sldId id="410" r:id="rId127"/>
    <p:sldId id="411" r:id="rId128"/>
    <p:sldId id="412" r:id="rId129"/>
    <p:sldId id="413" r:id="rId130"/>
    <p:sldId id="414" r:id="rId131"/>
    <p:sldId id="409" r:id="rId132"/>
    <p:sldId id="415" r:id="rId133"/>
    <p:sldId id="416" r:id="rId134"/>
  </p:sldIdLst>
  <p:sldSz cx="10160000" cy="7620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0941"/>
  </p:normalViewPr>
  <p:slideViewPr>
    <p:cSldViewPr>
      <p:cViewPr varScale="1">
        <p:scale>
          <a:sx n="97" d="100"/>
          <a:sy n="97" d="100"/>
        </p:scale>
        <p:origin x="576" y="192"/>
      </p:cViewPr>
      <p:guideLst>
        <p:guide orient="horz" pos="2400"/>
        <p:guide pos="3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9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63" Type="http://schemas.openxmlformats.org/officeDocument/2006/relationships/slide" Target="slides/slide45.xml"/><Relationship Id="rId84" Type="http://schemas.openxmlformats.org/officeDocument/2006/relationships/slide" Target="slides/slide66.xml"/><Relationship Id="rId138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9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102" Type="http://schemas.openxmlformats.org/officeDocument/2006/relationships/slide" Target="slides/slide84.xml"/><Relationship Id="rId123" Type="http://schemas.openxmlformats.org/officeDocument/2006/relationships/slide" Target="slides/slide105.xml"/><Relationship Id="rId128" Type="http://schemas.openxmlformats.org/officeDocument/2006/relationships/slide" Target="slides/slide11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2.xml"/><Relationship Id="rId95" Type="http://schemas.openxmlformats.org/officeDocument/2006/relationships/slide" Target="slides/slide77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113" Type="http://schemas.openxmlformats.org/officeDocument/2006/relationships/slide" Target="slides/slide95.xml"/><Relationship Id="rId118" Type="http://schemas.openxmlformats.org/officeDocument/2006/relationships/slide" Target="slides/slide100.xml"/><Relationship Id="rId134" Type="http://schemas.openxmlformats.org/officeDocument/2006/relationships/slide" Target="slides/slide116.xml"/><Relationship Id="rId139" Type="http://schemas.openxmlformats.org/officeDocument/2006/relationships/tableStyles" Target="tableStyles.xml"/><Relationship Id="rId80" Type="http://schemas.openxmlformats.org/officeDocument/2006/relationships/slide" Target="slides/slide62.xml"/><Relationship Id="rId85" Type="http://schemas.openxmlformats.org/officeDocument/2006/relationships/slide" Target="slides/slide6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59" Type="http://schemas.openxmlformats.org/officeDocument/2006/relationships/slide" Target="slides/slide41.xml"/><Relationship Id="rId103" Type="http://schemas.openxmlformats.org/officeDocument/2006/relationships/slide" Target="slides/slide85.xml"/><Relationship Id="rId108" Type="http://schemas.openxmlformats.org/officeDocument/2006/relationships/slide" Target="slides/slide90.xml"/><Relationship Id="rId124" Type="http://schemas.openxmlformats.org/officeDocument/2006/relationships/slide" Target="slides/slide106.xml"/><Relationship Id="rId129" Type="http://schemas.openxmlformats.org/officeDocument/2006/relationships/slide" Target="slides/slide111.xml"/><Relationship Id="rId54" Type="http://schemas.openxmlformats.org/officeDocument/2006/relationships/slide" Target="slides/slide36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91" Type="http://schemas.openxmlformats.org/officeDocument/2006/relationships/slide" Target="slides/slide73.xml"/><Relationship Id="rId96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49" Type="http://schemas.openxmlformats.org/officeDocument/2006/relationships/slide" Target="slides/slide31.xml"/><Relationship Id="rId114" Type="http://schemas.openxmlformats.org/officeDocument/2006/relationships/slide" Target="slides/slide96.xml"/><Relationship Id="rId119" Type="http://schemas.openxmlformats.org/officeDocument/2006/relationships/slide" Target="slides/slide101.xml"/><Relationship Id="rId44" Type="http://schemas.openxmlformats.org/officeDocument/2006/relationships/slide" Target="slides/slide26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81" Type="http://schemas.openxmlformats.org/officeDocument/2006/relationships/slide" Target="slides/slide63.xml"/><Relationship Id="rId86" Type="http://schemas.openxmlformats.org/officeDocument/2006/relationships/slide" Target="slides/slide68.xml"/><Relationship Id="rId130" Type="http://schemas.openxmlformats.org/officeDocument/2006/relationships/slide" Target="slides/slide112.xml"/><Relationship Id="rId135" Type="http://schemas.openxmlformats.org/officeDocument/2006/relationships/notesMaster" Target="notesMasters/notesMaster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109" Type="http://schemas.openxmlformats.org/officeDocument/2006/relationships/slide" Target="slides/slide9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97" Type="http://schemas.openxmlformats.org/officeDocument/2006/relationships/slide" Target="slides/slide79.xml"/><Relationship Id="rId104" Type="http://schemas.openxmlformats.org/officeDocument/2006/relationships/slide" Target="slides/slide86.xml"/><Relationship Id="rId120" Type="http://schemas.openxmlformats.org/officeDocument/2006/relationships/slide" Target="slides/slide102.xml"/><Relationship Id="rId125" Type="http://schemas.openxmlformats.org/officeDocument/2006/relationships/slide" Target="slides/slide10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92" Type="http://schemas.openxmlformats.org/officeDocument/2006/relationships/slide" Target="slides/slide7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slide" Target="slides/slide69.xml"/><Relationship Id="rId110" Type="http://schemas.openxmlformats.org/officeDocument/2006/relationships/slide" Target="slides/slide92.xml"/><Relationship Id="rId115" Type="http://schemas.openxmlformats.org/officeDocument/2006/relationships/slide" Target="slides/slide97.xml"/><Relationship Id="rId131" Type="http://schemas.openxmlformats.org/officeDocument/2006/relationships/slide" Target="slides/slide113.xml"/><Relationship Id="rId136" Type="http://schemas.openxmlformats.org/officeDocument/2006/relationships/presProps" Target="presProps.xml"/><Relationship Id="rId61" Type="http://schemas.openxmlformats.org/officeDocument/2006/relationships/slide" Target="slides/slide43.xml"/><Relationship Id="rId82" Type="http://schemas.openxmlformats.org/officeDocument/2006/relationships/slide" Target="slides/slide64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56" Type="http://schemas.openxmlformats.org/officeDocument/2006/relationships/slide" Target="slides/slide38.xml"/><Relationship Id="rId77" Type="http://schemas.openxmlformats.org/officeDocument/2006/relationships/slide" Target="slides/slide59.xml"/><Relationship Id="rId100" Type="http://schemas.openxmlformats.org/officeDocument/2006/relationships/slide" Target="slides/slide82.xml"/><Relationship Id="rId105" Type="http://schemas.openxmlformats.org/officeDocument/2006/relationships/slide" Target="slides/slide87.xml"/><Relationship Id="rId126" Type="http://schemas.openxmlformats.org/officeDocument/2006/relationships/slide" Target="slides/slide10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93" Type="http://schemas.openxmlformats.org/officeDocument/2006/relationships/slide" Target="slides/slide75.xml"/><Relationship Id="rId98" Type="http://schemas.openxmlformats.org/officeDocument/2006/relationships/slide" Target="slides/slide80.xml"/><Relationship Id="rId121" Type="http://schemas.openxmlformats.org/officeDocument/2006/relationships/slide" Target="slides/slide10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7.xml"/><Relationship Id="rId46" Type="http://schemas.openxmlformats.org/officeDocument/2006/relationships/slide" Target="slides/slide28.xml"/><Relationship Id="rId67" Type="http://schemas.openxmlformats.org/officeDocument/2006/relationships/slide" Target="slides/slide49.xml"/><Relationship Id="rId116" Type="http://schemas.openxmlformats.org/officeDocument/2006/relationships/slide" Target="slides/slide98.xml"/><Relationship Id="rId137" Type="http://schemas.openxmlformats.org/officeDocument/2006/relationships/viewProps" Target="viewProps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62" Type="http://schemas.openxmlformats.org/officeDocument/2006/relationships/slide" Target="slides/slide44.xml"/><Relationship Id="rId83" Type="http://schemas.openxmlformats.org/officeDocument/2006/relationships/slide" Target="slides/slide65.xml"/><Relationship Id="rId88" Type="http://schemas.openxmlformats.org/officeDocument/2006/relationships/slide" Target="slides/slide70.xml"/><Relationship Id="rId111" Type="http://schemas.openxmlformats.org/officeDocument/2006/relationships/slide" Target="slides/slide93.xml"/><Relationship Id="rId132" Type="http://schemas.openxmlformats.org/officeDocument/2006/relationships/slide" Target="slides/slide114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8.xml"/><Relationship Id="rId57" Type="http://schemas.openxmlformats.org/officeDocument/2006/relationships/slide" Target="slides/slide39.xml"/><Relationship Id="rId106" Type="http://schemas.openxmlformats.org/officeDocument/2006/relationships/slide" Target="slides/slide88.xml"/><Relationship Id="rId127" Type="http://schemas.openxmlformats.org/officeDocument/2006/relationships/slide" Target="slides/slide10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52" Type="http://schemas.openxmlformats.org/officeDocument/2006/relationships/slide" Target="slides/slide34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94" Type="http://schemas.openxmlformats.org/officeDocument/2006/relationships/slide" Target="slides/slide76.xml"/><Relationship Id="rId99" Type="http://schemas.openxmlformats.org/officeDocument/2006/relationships/slide" Target="slides/slide81.xml"/><Relationship Id="rId101" Type="http://schemas.openxmlformats.org/officeDocument/2006/relationships/slide" Target="slides/slide83.xml"/><Relationship Id="rId122" Type="http://schemas.openxmlformats.org/officeDocument/2006/relationships/slide" Target="slides/slide10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8.xml"/><Relationship Id="rId47" Type="http://schemas.openxmlformats.org/officeDocument/2006/relationships/slide" Target="slides/slide29.xml"/><Relationship Id="rId68" Type="http://schemas.openxmlformats.org/officeDocument/2006/relationships/slide" Target="slides/slide50.xml"/><Relationship Id="rId89" Type="http://schemas.openxmlformats.org/officeDocument/2006/relationships/slide" Target="slides/slide71.xml"/><Relationship Id="rId112" Type="http://schemas.openxmlformats.org/officeDocument/2006/relationships/slide" Target="slides/slide94.xml"/><Relationship Id="rId133" Type="http://schemas.openxmlformats.org/officeDocument/2006/relationships/slide" Target="slides/slide1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05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01C7D3A-21B0-A14D-B629-37733D759A9F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41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565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FA732-4111-E044-883D-74302B9F5598}" type="slidenum">
              <a:rPr lang="es-ES"/>
              <a:pPr/>
              <a:t>10</a:t>
            </a:fld>
            <a:endParaRPr lang="es-E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90382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97D6A4-A269-4242-B0C5-1E719752134A}" type="slidenum">
              <a:rPr lang="es-ES"/>
              <a:pPr/>
              <a:t>100</a:t>
            </a:fld>
            <a:endParaRPr lang="es-ES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00152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6A0D3D-162B-1240-AB76-E8301BEC18BD}" type="slidenum">
              <a:rPr lang="es-ES"/>
              <a:pPr/>
              <a:t>101</a:t>
            </a:fld>
            <a:endParaRPr 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69702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E06BA-63DE-C34D-B4CB-8E6C3A4969F0}" type="slidenum">
              <a:rPr lang="es-ES"/>
              <a:pPr/>
              <a:t>102</a:t>
            </a:fld>
            <a:endParaRPr 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9759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585D25-9124-F34A-AA39-4818C8BA63AA}" type="slidenum">
              <a:rPr lang="es-ES"/>
              <a:pPr/>
              <a:t>116</a:t>
            </a:fld>
            <a:endParaRPr lang="es-E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8274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223CFE-E727-B247-B384-C3D4928D097F}" type="slidenum">
              <a:rPr lang="es-ES"/>
              <a:pPr/>
              <a:t>11</a:t>
            </a:fld>
            <a:endParaRPr lang="es-E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323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FFF741-D271-994B-B3D8-551F695E0704}" type="slidenum">
              <a:rPr lang="es-ES"/>
              <a:pPr/>
              <a:t>12</a:t>
            </a:fld>
            <a:endParaRPr lang="es-ES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559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1570CF-8B8E-6A4A-8B75-3D872675E49B}" type="slidenum">
              <a:rPr lang="es-ES"/>
              <a:pPr/>
              <a:t>13</a:t>
            </a:fld>
            <a:endParaRPr lang="es-E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429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84162D-2ABB-5B4C-9F4B-84BCC6868579}" type="slidenum">
              <a:rPr lang="es-ES"/>
              <a:pPr/>
              <a:t>14</a:t>
            </a:fld>
            <a:endParaRPr lang="es-E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482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ACCC62-81B0-AF4F-91C7-BFF903B24C0D}" type="slidenum">
              <a:rPr lang="es-ES"/>
              <a:pPr/>
              <a:t>15</a:t>
            </a:fld>
            <a:endParaRPr lang="es-E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5069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D3067-51D4-4B47-BDCB-EFE0B34B5362}" type="slidenum">
              <a:rPr lang="es-ES"/>
              <a:pPr/>
              <a:t>16</a:t>
            </a:fld>
            <a:endParaRPr lang="es-ES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43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3F4965-80F3-1D46-B092-95AAA7D52899}" type="slidenum">
              <a:rPr lang="es-ES"/>
              <a:pPr/>
              <a:t>17</a:t>
            </a:fld>
            <a:endParaRPr lang="es-E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897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75D4A9-EE4B-1044-9B57-4F646003890C}" type="slidenum">
              <a:rPr lang="es-ES"/>
              <a:pPr/>
              <a:t>18</a:t>
            </a:fld>
            <a:endParaRPr lang="es-ES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636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781D7-A462-504C-B483-71248DAED2D2}" type="slidenum">
              <a:rPr lang="es-ES"/>
              <a:pPr/>
              <a:t>19</a:t>
            </a:fld>
            <a:endParaRPr lang="es-E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3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40C11E-14CB-A64A-967C-47DA03915D8F}" type="slidenum">
              <a:rPr lang="es-ES"/>
              <a:pPr/>
              <a:t>2</a:t>
            </a:fld>
            <a:endParaRPr lang="es-E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424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7B325-31CD-D64D-B160-49C316F1CD7B}" type="slidenum">
              <a:rPr lang="es-ES"/>
              <a:pPr/>
              <a:t>20</a:t>
            </a:fld>
            <a:endParaRPr lang="es-ES"/>
          </a:p>
        </p:txBody>
      </p:sp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666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3A63A-E992-DC43-8ABF-754617932CBC}" type="slidenum">
              <a:rPr lang="es-ES"/>
              <a:pPr/>
              <a:t>21</a:t>
            </a:fld>
            <a:endParaRPr lang="es-E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936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AC71AB-4378-144E-8098-58351D3B231A}" type="slidenum">
              <a:rPr lang="es-ES"/>
              <a:pPr/>
              <a:t>22</a:t>
            </a:fld>
            <a:endParaRPr lang="es-E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570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2EE70-58F5-B84E-A211-55B211C8B876}" type="slidenum">
              <a:rPr lang="es-ES"/>
              <a:pPr/>
              <a:t>23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367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EB7E84-17CF-404B-9283-268950ABCBD8}" type="slidenum">
              <a:rPr lang="es-ES"/>
              <a:pPr/>
              <a:t>24</a:t>
            </a:fld>
            <a:endParaRPr lang="es-E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314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2466CE-2FF9-ED4E-BD2B-0515F93F8C6B}" type="slidenum">
              <a:rPr lang="es-ES"/>
              <a:pPr/>
              <a:t>25</a:t>
            </a:fld>
            <a:endParaRPr lang="es-ES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455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84E6F-A4B4-4143-BF43-BB1C1708ED92}" type="slidenum">
              <a:rPr lang="es-ES"/>
              <a:pPr/>
              <a:t>26</a:t>
            </a:fld>
            <a:endParaRPr lang="es-E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8512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EBC7D-CC87-FF42-BC56-294FD69AA8F9}" type="slidenum">
              <a:rPr lang="es-ES"/>
              <a:pPr/>
              <a:t>27</a:t>
            </a:fld>
            <a:endParaRPr lang="es-E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402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33C4E-C778-BE40-B479-A05AD5DAC3EE}" type="slidenum">
              <a:rPr lang="es-ES"/>
              <a:pPr/>
              <a:t>28</a:t>
            </a:fld>
            <a:endParaRPr lang="es-E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821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391D09-1472-C843-892B-555A539410D2}" type="slidenum">
              <a:rPr lang="es-ES"/>
              <a:pPr/>
              <a:t>29</a:t>
            </a:fld>
            <a:endParaRPr lang="es-E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870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B59DE7-654B-1341-B5D1-C00F0E86B6AF}" type="slidenum">
              <a:rPr lang="es-ES"/>
              <a:pPr/>
              <a:t>3</a:t>
            </a:fld>
            <a:endParaRPr lang="es-E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3496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D5CB7-9788-BE49-9E3D-AAC211351D8D}" type="slidenum">
              <a:rPr lang="es-ES"/>
              <a:pPr/>
              <a:t>30</a:t>
            </a:fld>
            <a:endParaRPr lang="es-E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237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389DE4-89B2-6945-A74E-6966F9DDC55B}" type="slidenum">
              <a:rPr lang="es-ES"/>
              <a:pPr/>
              <a:t>31</a:t>
            </a:fld>
            <a:endParaRPr lang="es-E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296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34B50C-36BE-994F-801E-5C06E7969C63}" type="slidenum">
              <a:rPr lang="es-ES"/>
              <a:pPr/>
              <a:t>32</a:t>
            </a:fld>
            <a:endParaRPr lang="es-E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653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04F596-0EFE-DF4E-AAF4-3883D772DCB8}" type="slidenum">
              <a:rPr lang="es-ES"/>
              <a:pPr/>
              <a:t>33</a:t>
            </a:fld>
            <a:endParaRPr lang="es-E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798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31BD6C-F8BD-7F42-A214-EEDE293570A5}" type="slidenum">
              <a:rPr lang="es-ES"/>
              <a:pPr/>
              <a:t>34</a:t>
            </a:fld>
            <a:endParaRPr lang="es-E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5046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10F0D-B2C3-E048-8BF8-F53981AC257B}" type="slidenum">
              <a:rPr lang="es-ES"/>
              <a:pPr/>
              <a:t>35</a:t>
            </a:fld>
            <a:endParaRPr lang="es-E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5248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814CF9-6F49-594B-8647-7920EE04448E}" type="slidenum">
              <a:rPr lang="es-ES"/>
              <a:pPr/>
              <a:t>36</a:t>
            </a:fld>
            <a:endParaRPr lang="es-E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1123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C7611-E853-7D49-83D5-2033379C74D6}" type="slidenum">
              <a:rPr lang="es-ES"/>
              <a:pPr/>
              <a:t>37</a:t>
            </a:fld>
            <a:endParaRPr lang="es-E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5877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47BD56-49B4-BF4D-BB6F-767B2B4DF30B}" type="slidenum">
              <a:rPr lang="es-ES"/>
              <a:pPr/>
              <a:t>38</a:t>
            </a:fld>
            <a:endParaRPr lang="es-E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9028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3A2E53-E6DE-974F-ADFA-682F994A89B2}" type="slidenum">
              <a:rPr lang="es-ES"/>
              <a:pPr/>
              <a:t>39</a:t>
            </a:fld>
            <a:endParaRPr lang="es-E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234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24BEF-02F0-2540-9252-82494EF1F14E}" type="slidenum">
              <a:rPr lang="es-ES"/>
              <a:pPr/>
              <a:t>4</a:t>
            </a:fld>
            <a:endParaRPr lang="es-ES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60645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C39773-158C-224A-9374-CA9FE6F6CE13}" type="slidenum">
              <a:rPr lang="es-ES"/>
              <a:pPr/>
              <a:t>40</a:t>
            </a:fld>
            <a:endParaRPr lang="es-E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562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FB456-6631-1E4B-B488-88421885F211}" type="slidenum">
              <a:rPr lang="es-ES"/>
              <a:pPr/>
              <a:t>41</a:t>
            </a:fld>
            <a:endParaRPr lang="es-E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9661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7B2187-3486-B044-9524-51C1852A6603}" type="slidenum">
              <a:rPr lang="es-ES"/>
              <a:pPr/>
              <a:t>42</a:t>
            </a:fld>
            <a:endParaRPr lang="es-ES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19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35B6FB-2701-6248-9AF5-E30B1105E035}" type="slidenum">
              <a:rPr lang="es-ES"/>
              <a:pPr/>
              <a:t>43</a:t>
            </a:fld>
            <a:endParaRPr lang="es-E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05903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B9B886-3D07-014A-8AD0-26C020F9C66B}" type="slidenum">
              <a:rPr lang="es-ES"/>
              <a:pPr/>
              <a:t>44</a:t>
            </a:fld>
            <a:endParaRPr lang="es-E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3909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2AD013-9CCB-9041-BD90-5BDA0BD7B847}" type="slidenum">
              <a:rPr lang="es-ES"/>
              <a:pPr/>
              <a:t>45</a:t>
            </a:fld>
            <a:endParaRPr lang="es-E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579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F5A786-20D6-D942-842C-ADC75AE834EF}" type="slidenum">
              <a:rPr lang="es-ES"/>
              <a:pPr/>
              <a:t>46</a:t>
            </a:fld>
            <a:endParaRPr lang="es-E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1985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6D8B7-F627-DE47-9864-2597D723795B}" type="slidenum">
              <a:rPr lang="es-ES"/>
              <a:pPr/>
              <a:t>47</a:t>
            </a:fld>
            <a:endParaRPr lang="es-ES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2200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1A66F3-12D1-9045-A2E6-7469E5932DA7}" type="slidenum">
              <a:rPr lang="es-ES"/>
              <a:pPr/>
              <a:t>48</a:t>
            </a:fld>
            <a:endParaRPr lang="es-E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116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361977-52DB-544A-A267-2674A7005CB3}" type="slidenum">
              <a:rPr lang="es-ES"/>
              <a:pPr/>
              <a:t>49</a:t>
            </a:fld>
            <a:endParaRPr lang="es-ES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17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84057-230D-104D-83B7-4CD6CB8D01C3}" type="slidenum">
              <a:rPr lang="es-ES"/>
              <a:pPr/>
              <a:t>5</a:t>
            </a:fld>
            <a:endParaRPr lang="es-E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48434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77F003-2636-9541-A857-AC6F315E0755}" type="slidenum">
              <a:rPr lang="es-ES"/>
              <a:pPr/>
              <a:t>50</a:t>
            </a:fld>
            <a:endParaRPr lang="es-E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007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0B031C-3282-6D45-B2F3-D83D41FB7B28}" type="slidenum">
              <a:rPr lang="es-ES"/>
              <a:pPr/>
              <a:t>51</a:t>
            </a:fld>
            <a:endParaRPr lang="es-ES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9032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2BF6E3-9672-3447-B22C-5A1CCF689B92}" type="slidenum">
              <a:rPr lang="es-ES"/>
              <a:pPr/>
              <a:t>52</a:t>
            </a:fld>
            <a:endParaRPr lang="es-E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70204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0B3F0E-FDB0-EB44-BBAE-6232B0FFCCFC}" type="slidenum">
              <a:rPr lang="es-ES"/>
              <a:pPr/>
              <a:t>53</a:t>
            </a:fld>
            <a:endParaRPr lang="es-ES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6178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D2405-0AD4-7042-8DEA-FEBAA73D2361}" type="slidenum">
              <a:rPr lang="es-ES"/>
              <a:pPr/>
              <a:t>54</a:t>
            </a:fld>
            <a:endParaRPr lang="es-ES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185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75212-87C1-704E-9350-EAEA224A68C4}" type="slidenum">
              <a:rPr lang="es-ES"/>
              <a:pPr/>
              <a:t>55</a:t>
            </a:fld>
            <a:endParaRPr lang="es-ES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5930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C9210B-4C02-7640-990B-73DE9CA795FF}" type="slidenum">
              <a:rPr lang="es-ES"/>
              <a:pPr/>
              <a:t>56</a:t>
            </a:fld>
            <a:endParaRPr lang="es-E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296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123032-8306-6F43-819B-70C691D41BBD}" type="slidenum">
              <a:rPr lang="es-ES"/>
              <a:pPr/>
              <a:t>57</a:t>
            </a:fld>
            <a:endParaRPr lang="es-E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2230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04128-C6DB-CA4E-99FE-2AF81D324069}" type="slidenum">
              <a:rPr lang="es-ES"/>
              <a:pPr/>
              <a:t>58</a:t>
            </a:fld>
            <a:endParaRPr lang="es-E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5188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5D14C3-0AB9-054A-9A5E-39E328BCC9B2}" type="slidenum">
              <a:rPr lang="es-ES"/>
              <a:pPr/>
              <a:t>59</a:t>
            </a:fld>
            <a:endParaRPr lang="es-E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394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6FB582-6816-6C44-8CE2-65D4888CC72C}" type="slidenum">
              <a:rPr lang="es-ES"/>
              <a:pPr/>
              <a:t>6</a:t>
            </a:fld>
            <a:endParaRPr lang="es-E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1365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98BBF-260F-BF4E-A8A2-DE46B51AD941}" type="slidenum">
              <a:rPr lang="es-ES"/>
              <a:pPr/>
              <a:t>60</a:t>
            </a:fld>
            <a:endParaRPr lang="es-E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8584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9286CD-5B29-A342-AA5A-FF419CFD4599}" type="slidenum">
              <a:rPr lang="es-ES"/>
              <a:pPr/>
              <a:t>61</a:t>
            </a:fld>
            <a:endParaRPr lang="es-E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80935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35BF6E-A27B-0940-8284-14470D405371}" type="slidenum">
              <a:rPr lang="es-ES"/>
              <a:pPr/>
              <a:t>62</a:t>
            </a:fld>
            <a:endParaRPr lang="es-E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8975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41DB25-133D-BD41-A418-80713F48C824}" type="slidenum">
              <a:rPr lang="es-ES"/>
              <a:pPr/>
              <a:t>63</a:t>
            </a:fld>
            <a:endParaRPr lang="es-E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97818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A56EB-C587-0E48-9F0C-638AB41A4A9C}" type="slidenum">
              <a:rPr lang="es-ES"/>
              <a:pPr/>
              <a:t>64</a:t>
            </a:fld>
            <a:endParaRPr lang="es-E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36909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C6ABF-442E-B947-9FC8-EEE7911C55E0}" type="slidenum">
              <a:rPr lang="es-ES"/>
              <a:pPr/>
              <a:t>65</a:t>
            </a:fld>
            <a:endParaRPr lang="es-E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855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C31036-655A-244D-A013-A5B92A7F037C}" type="slidenum">
              <a:rPr lang="es-ES"/>
              <a:pPr/>
              <a:t>66</a:t>
            </a:fld>
            <a:endParaRPr lang="es-E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5799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4FE35-D58E-5F47-8934-54926EBEEFE5}" type="slidenum">
              <a:rPr lang="es-ES"/>
              <a:pPr/>
              <a:t>67</a:t>
            </a:fld>
            <a:endParaRPr lang="es-E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1830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5946CD-62E9-BF49-BCDF-2381732FD319}" type="slidenum">
              <a:rPr lang="es-ES"/>
              <a:pPr/>
              <a:t>68</a:t>
            </a:fld>
            <a:endParaRPr lang="es-E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3344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58D2A7-7387-1444-BCA0-B47CC8A359CA}" type="slidenum">
              <a:rPr lang="es-ES"/>
              <a:pPr/>
              <a:t>69</a:t>
            </a:fld>
            <a:endParaRPr lang="es-E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537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D71E-43B8-0C4B-BB0D-23C00BA3C8BA}" type="slidenum">
              <a:rPr lang="es-ES"/>
              <a:pPr/>
              <a:t>7</a:t>
            </a:fld>
            <a:endParaRPr lang="es-E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99826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9FB5C-1E31-AB4F-991B-25A49AC952C5}" type="slidenum">
              <a:rPr lang="es-ES"/>
              <a:pPr/>
              <a:t>70</a:t>
            </a:fld>
            <a:endParaRPr lang="es-ES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0263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C8216-3EBF-3A4B-A5B1-329ACE6CD893}" type="slidenum">
              <a:rPr lang="es-ES"/>
              <a:pPr/>
              <a:t>71</a:t>
            </a:fld>
            <a:endParaRPr lang="es-E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72547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8606A2-CEFF-7943-95EE-7E1723ED47FC}" type="slidenum">
              <a:rPr lang="es-ES"/>
              <a:pPr/>
              <a:t>72</a:t>
            </a:fld>
            <a:endParaRPr lang="es-E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7318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FF37-1BD1-C34D-B86B-FF2101E4730F}" type="slidenum">
              <a:rPr lang="es-ES"/>
              <a:pPr/>
              <a:t>73</a:t>
            </a:fld>
            <a:endParaRPr lang="es-E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88002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D279C8-17F8-8C46-8450-8D2F9D5570BC}" type="slidenum">
              <a:rPr lang="es-ES"/>
              <a:pPr/>
              <a:t>74</a:t>
            </a:fld>
            <a:endParaRPr lang="es-E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9732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7822CE-E246-1D42-BA35-0C336C888781}" type="slidenum">
              <a:rPr lang="es-ES"/>
              <a:pPr/>
              <a:t>75</a:t>
            </a:fld>
            <a:endParaRPr lang="es-E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35109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0530EA-9AB6-4147-A8F6-52F34781676E}" type="slidenum">
              <a:rPr lang="es-ES"/>
              <a:pPr/>
              <a:t>76</a:t>
            </a:fld>
            <a:endParaRPr lang="es-E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5876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BCAA9E-1044-984A-B581-294F2B285378}" type="slidenum">
              <a:rPr lang="es-ES"/>
              <a:pPr/>
              <a:t>77</a:t>
            </a:fld>
            <a:endParaRPr lang="es-E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86899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AEEC7-ADE2-C74D-8440-2EB83A9AD26B}" type="slidenum">
              <a:rPr lang="es-ES"/>
              <a:pPr/>
              <a:t>78</a:t>
            </a:fld>
            <a:endParaRPr lang="es-E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3422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0E732-2F0F-8745-8D3A-589CF52D8634}" type="slidenum">
              <a:rPr lang="es-ES"/>
              <a:pPr/>
              <a:t>79</a:t>
            </a:fld>
            <a:endParaRPr lang="es-E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12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194C1F-FEBD-1E42-9120-218DC3433315}" type="slidenum">
              <a:rPr lang="es-ES"/>
              <a:pPr/>
              <a:t>8</a:t>
            </a:fld>
            <a:endParaRPr lang="es-E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6096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04E32-6456-1143-B7A1-A55D416EDF3D}" type="slidenum">
              <a:rPr lang="es-ES"/>
              <a:pPr/>
              <a:t>80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1543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260E6-1DF7-E442-9470-15EC6D2A7B24}" type="slidenum">
              <a:rPr lang="es-ES"/>
              <a:pPr/>
              <a:t>81</a:t>
            </a:fld>
            <a:endParaRPr lang="es-E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78993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865A1-749D-7C41-BD4E-79056ED0F882}" type="slidenum">
              <a:rPr lang="es-ES"/>
              <a:pPr/>
              <a:t>82</a:t>
            </a:fld>
            <a:endParaRPr lang="es-E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10228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FF4066-87D8-EE4F-BD3A-DF6667C7C21F}" type="slidenum">
              <a:rPr lang="es-ES"/>
              <a:pPr/>
              <a:t>83</a:t>
            </a:fld>
            <a:endParaRPr lang="es-E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917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37F88-2695-0140-8D12-AB1268289507}" type="slidenum">
              <a:rPr lang="es-ES"/>
              <a:pPr/>
              <a:t>84</a:t>
            </a:fld>
            <a:endParaRPr lang="es-E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8620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C56B0-7767-8046-9FCC-17F9A09C1E91}" type="slidenum">
              <a:rPr lang="es-ES"/>
              <a:pPr/>
              <a:t>85</a:t>
            </a:fld>
            <a:endParaRPr lang="es-E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32660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9884E-34B9-0D47-8E69-6B269ECF8A5A}" type="slidenum">
              <a:rPr lang="es-ES"/>
              <a:pPr/>
              <a:t>86</a:t>
            </a:fld>
            <a:endParaRPr lang="es-E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6017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E1B7B6-FE41-A645-A55E-7EBC2A8AE5BC}" type="slidenum">
              <a:rPr lang="es-ES"/>
              <a:pPr/>
              <a:t>87</a:t>
            </a:fld>
            <a:endParaRPr lang="es-E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09160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AD6441-15C3-FE4F-A60F-EFC212DD1A91}" type="slidenum">
              <a:rPr lang="es-ES"/>
              <a:pPr/>
              <a:t>88</a:t>
            </a:fld>
            <a:endParaRPr lang="es-E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50254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87429-1FAD-A248-9377-825F4984FB85}" type="slidenum">
              <a:rPr lang="es-ES"/>
              <a:pPr/>
              <a:t>89</a:t>
            </a:fld>
            <a:endParaRPr lang="es-E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61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7551F0-1DA5-EA4B-AB24-06CDD436BFFC}" type="slidenum">
              <a:rPr lang="es-ES"/>
              <a:pPr/>
              <a:t>9</a:t>
            </a:fld>
            <a:endParaRPr lang="es-E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3125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E9FC2A-2F37-7846-B41B-ABA14D1FCCE1}" type="slidenum">
              <a:rPr lang="es-ES"/>
              <a:pPr/>
              <a:t>90</a:t>
            </a:fld>
            <a:endParaRPr lang="es-E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414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EF3632-9F71-9B45-906A-B5C1008A31C7}" type="slidenum">
              <a:rPr lang="es-ES"/>
              <a:pPr/>
              <a:t>91</a:t>
            </a:fld>
            <a:endParaRPr lang="es-E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25744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A67E1-4E99-8249-8EA6-457EDAD4049C}" type="slidenum">
              <a:rPr lang="es-ES"/>
              <a:pPr/>
              <a:t>92</a:t>
            </a:fld>
            <a:endParaRPr lang="es-E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25801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7E09EB-9030-9644-B66B-2D40B28F6520}" type="slidenum">
              <a:rPr lang="es-ES"/>
              <a:pPr/>
              <a:t>93</a:t>
            </a:fld>
            <a:endParaRPr lang="es-E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80210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DD68D-B332-4540-8A8C-465C18869F3F}" type="slidenum">
              <a:rPr lang="es-ES"/>
              <a:pPr/>
              <a:t>94</a:t>
            </a:fld>
            <a:endParaRPr lang="es-E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6496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B5C83-9E9C-AE4E-A358-B480A24437E9}" type="slidenum">
              <a:rPr lang="es-ES"/>
              <a:pPr/>
              <a:t>95</a:t>
            </a:fld>
            <a:endParaRPr lang="es-E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945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6CAA9C-3CE2-F549-987B-6DC0458182FB}" type="slidenum">
              <a:rPr lang="es-ES"/>
              <a:pPr/>
              <a:t>96</a:t>
            </a:fld>
            <a:endParaRPr lang="es-E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5133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E9C01-D204-0F40-9E48-710D1C087115}" type="slidenum">
              <a:rPr lang="es-ES"/>
              <a:pPr/>
              <a:t>97</a:t>
            </a:fld>
            <a:endParaRPr lang="es-E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5790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423364-721D-1749-985A-62540136CFBF}" type="slidenum">
              <a:rPr lang="es-ES"/>
              <a:pPr/>
              <a:t>98</a:t>
            </a:fld>
            <a:endParaRPr lang="es-E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16608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95F91-D456-AB49-91FA-081624624515}" type="slidenum">
              <a:rPr lang="es-ES"/>
              <a:pPr/>
              <a:t>99</a:t>
            </a:fld>
            <a:endParaRPr lang="es-E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40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1028700"/>
            <a:ext cx="2317750" cy="53721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028700"/>
            <a:ext cx="6800850" cy="537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540500" y="1816100"/>
            <a:ext cx="1511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04200" y="1816100"/>
            <a:ext cx="1511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673100"/>
            <a:ext cx="4559300" cy="627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673100"/>
            <a:ext cx="4559300" cy="627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304800"/>
            <a:ext cx="2317750" cy="66421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304800"/>
            <a:ext cx="6800850" cy="664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3924300"/>
            <a:ext cx="191135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3924300"/>
            <a:ext cx="191135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425825" y="1028700"/>
            <a:ext cx="993775" cy="53721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028700"/>
            <a:ext cx="2828925" cy="537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134100" y="6616700"/>
            <a:ext cx="1860550" cy="39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147050" y="6616700"/>
            <a:ext cx="1860550" cy="39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781925" y="6083300"/>
            <a:ext cx="2225675" cy="13335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04900" y="6083300"/>
            <a:ext cx="6524625" cy="13335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1778000"/>
            <a:ext cx="2317750" cy="5029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778000"/>
            <a:ext cx="680085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02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3924300"/>
            <a:ext cx="455930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3924300"/>
            <a:ext cx="455930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425825" y="254000"/>
            <a:ext cx="993775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2828925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3924300"/>
            <a:ext cx="92710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28700"/>
            <a:ext cx="92710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39751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40500" y="1816100"/>
            <a:ext cx="3175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636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673100"/>
            <a:ext cx="9271000" cy="6273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3924300"/>
            <a:ext cx="39751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28700"/>
            <a:ext cx="39751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04900" y="6083300"/>
            <a:ext cx="4521200" cy="133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34100" y="6616700"/>
            <a:ext cx="38735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895600"/>
            <a:ext cx="9271000" cy="1828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46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89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231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74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2032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89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464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4036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39751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39751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808564" y="1877977"/>
            <a:ext cx="4505847" cy="413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99" tIns="50799" rIns="101599" bIns="50799">
            <a:spAutoFit/>
          </a:bodyPr>
          <a:lstStyle/>
          <a:p>
            <a:pPr algn="ctr"/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7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7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7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3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3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3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77" y="1036440"/>
            <a:ext cx="2502370" cy="7888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1851" y="1184005"/>
            <a:ext cx="105432" cy="105424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4281184" y="1353338"/>
            <a:ext cx="105432" cy="105424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4020687" y="1522671"/>
            <a:ext cx="105432" cy="105424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450517" y="1100951"/>
            <a:ext cx="105432" cy="1054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4231547" y="1668651"/>
            <a:ext cx="105432" cy="105424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367852"/>
            <a:ext cx="10160000" cy="1195197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/>
          <a:p>
            <a:pPr algn="ctr"/>
            <a:r>
              <a:rPr lang="es-CL" sz="2700" b="1" dirty="0">
                <a:solidFill>
                  <a:srgbClr val="FFFFFF"/>
                </a:solidFill>
                <a:latin typeface="Trebuchet MS"/>
                <a:cs typeface="Trebuchet MS"/>
              </a:rPr>
              <a:t>Fourier en 2D</a:t>
            </a:r>
          </a:p>
          <a:p>
            <a:pPr algn="ctr"/>
            <a:endParaRPr lang="es-CL" sz="11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1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  <a:p>
            <a:pPr algn="ctr"/>
            <a:endParaRPr lang="es-CL" sz="11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100" dirty="0">
                <a:solidFill>
                  <a:srgbClr val="FFFFFF"/>
                </a:solidFill>
                <a:latin typeface="Trebuchet MS"/>
                <a:cs typeface="Trebuchet MS"/>
              </a:rPr>
              <a:t>Transparencias Originales de Marcelo Guarini</a:t>
            </a:r>
          </a:p>
        </p:txBody>
      </p:sp>
    </p:spTree>
    <p:extLst>
      <p:ext uri="{BB962C8B-B14F-4D97-AF65-F5344CB8AC3E}">
        <p14:creationId xmlns:p14="http://schemas.microsoft.com/office/powerpoint/2010/main" val="410472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 2-D y el Teorema de Muestreo 2-D</a:t>
            </a: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7700" y="2476500"/>
            <a:ext cx="6311900" cy="379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793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40000"/>
            <a:ext cx="91694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896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25700"/>
            <a:ext cx="680720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5" name="Rectangle 5"/>
          <p:cNvSpPr>
            <a:spLocks/>
          </p:cNvSpPr>
          <p:nvPr/>
        </p:nvSpPr>
        <p:spPr bwMode="auto">
          <a:xfrm>
            <a:off x="265113" y="3276600"/>
            <a:ext cx="1282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rayos X</a:t>
            </a:r>
          </a:p>
        </p:txBody>
      </p:sp>
      <p:sp>
        <p:nvSpPr>
          <p:cNvPr id="168966" name="Rectangle 6"/>
          <p:cNvSpPr>
            <a:spLocks/>
          </p:cNvSpPr>
          <p:nvPr/>
        </p:nvSpPr>
        <p:spPr bwMode="auto">
          <a:xfrm>
            <a:off x="8672513" y="2933700"/>
            <a:ext cx="1282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procesada con un filtro Gaussiano pasa altos</a:t>
            </a:r>
          </a:p>
        </p:txBody>
      </p:sp>
      <p:sp>
        <p:nvSpPr>
          <p:cNvPr id="168967" name="Rectangle 7"/>
          <p:cNvSpPr>
            <a:spLocks/>
          </p:cNvSpPr>
          <p:nvPr/>
        </p:nvSpPr>
        <p:spPr bwMode="auto">
          <a:xfrm>
            <a:off x="265113" y="53467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énfasis de altas frecuencias utilizando el mismo filtro</a:t>
            </a:r>
          </a:p>
        </p:txBody>
      </p:sp>
      <p:sp>
        <p:nvSpPr>
          <p:cNvPr id="168968" name="Rectangle 8"/>
          <p:cNvSpPr>
            <a:spLocks/>
          </p:cNvSpPr>
          <p:nvPr/>
        </p:nvSpPr>
        <p:spPr bwMode="auto">
          <a:xfrm>
            <a:off x="8672513" y="52324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Resusltado de equalizar el histograma de la imagen procesada de la izquierda.</a:t>
            </a:r>
          </a:p>
        </p:txBody>
      </p:sp>
    </p:spTree>
  </p:cSld>
  <p:clrMapOvr>
    <a:masterClrMapping/>
  </p:clrMapOvr>
  <p:transition spd="med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998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76500"/>
            <a:ext cx="91694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101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794000"/>
            <a:ext cx="91440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203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641600"/>
            <a:ext cx="91567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305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30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413000"/>
            <a:ext cx="91440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4800" y="3606800"/>
            <a:ext cx="6997700" cy="398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408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2514600"/>
            <a:ext cx="6438900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5" name="Rectangle 5"/>
          <p:cNvSpPr>
            <a:spLocks/>
          </p:cNvSpPr>
          <p:nvPr/>
        </p:nvSpPr>
        <p:spPr bwMode="auto">
          <a:xfrm>
            <a:off x="303213" y="3771900"/>
            <a:ext cx="1282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PET de cuerpo completo</a:t>
            </a:r>
          </a:p>
        </p:txBody>
      </p:sp>
      <p:sp>
        <p:nvSpPr>
          <p:cNvPr id="174086" name="Rectangle 6"/>
          <p:cNvSpPr>
            <a:spLocks/>
          </p:cNvSpPr>
          <p:nvPr/>
        </p:nvSpPr>
        <p:spPr bwMode="auto">
          <a:xfrm>
            <a:off x="8583613" y="30861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PET de cuerpo completo procesada con filtro homomórfico</a:t>
            </a:r>
          </a:p>
        </p:txBody>
      </p:sp>
    </p:spTree>
  </p:cSld>
  <p:clrMapOvr>
    <a:masterClrMapping/>
  </p:clrMapOvr>
  <p:transition spd="med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510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Combinaciones de distintos filtros filtros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3400" y="3429000"/>
            <a:ext cx="65405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9" name="Rectangle 5"/>
          <p:cNvSpPr>
            <a:spLocks/>
          </p:cNvSpPr>
          <p:nvPr/>
        </p:nvSpPr>
        <p:spPr bwMode="auto">
          <a:xfrm>
            <a:off x="265113" y="4749800"/>
            <a:ext cx="1485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rechaza-banda</a:t>
            </a:r>
          </a:p>
        </p:txBody>
      </p:sp>
      <p:sp>
        <p:nvSpPr>
          <p:cNvPr id="175110" name="Rectangle 6"/>
          <p:cNvSpPr>
            <a:spLocks/>
          </p:cNvSpPr>
          <p:nvPr/>
        </p:nvSpPr>
        <p:spPr bwMode="auto">
          <a:xfrm>
            <a:off x="8443913" y="4749800"/>
            <a:ext cx="1282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pasa-banda</a:t>
            </a:r>
          </a:p>
        </p:txBody>
      </p:sp>
    </p:spTree>
  </p:cSld>
  <p:clrMapOvr>
    <a:masterClrMapping/>
  </p:clrMapOvr>
  <p:transition spd="med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61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552700"/>
            <a:ext cx="62484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3" name="Rectangle 5"/>
          <p:cNvSpPr>
            <a:spLocks/>
          </p:cNvSpPr>
          <p:nvPr/>
        </p:nvSpPr>
        <p:spPr bwMode="auto">
          <a:xfrm>
            <a:off x="265113" y="3835400"/>
            <a:ext cx="14859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diario escaneada, mostrando un patron de moiré.</a:t>
            </a:r>
          </a:p>
        </p:txBody>
      </p:sp>
      <p:sp>
        <p:nvSpPr>
          <p:cNvPr id="176134" name="Rectangle 6"/>
          <p:cNvSpPr>
            <a:spLocks/>
          </p:cNvSpPr>
          <p:nvPr/>
        </p:nvSpPr>
        <p:spPr bwMode="auto">
          <a:xfrm>
            <a:off x="8418513" y="3429000"/>
            <a:ext cx="14859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imagen, donde se aprecian las componentes relacionadas con la señal periódica.</a:t>
            </a:r>
          </a:p>
        </p:txBody>
      </p:sp>
    </p:spTree>
  </p:cSld>
  <p:clrMapOvr>
    <a:masterClrMapping/>
  </p:clrMapOvr>
  <p:transition spd="med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715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489200"/>
            <a:ext cx="62357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7" name="Rectangle 5"/>
          <p:cNvSpPr>
            <a:spLocks/>
          </p:cNvSpPr>
          <p:nvPr/>
        </p:nvSpPr>
        <p:spPr bwMode="auto">
          <a:xfrm>
            <a:off x="252413" y="4089400"/>
            <a:ext cx="14859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notch de Butterworth multiplicado por el espectro de la imagen</a:t>
            </a:r>
          </a:p>
        </p:txBody>
      </p:sp>
      <p:sp>
        <p:nvSpPr>
          <p:cNvPr id="177158" name="Rectangle 6"/>
          <p:cNvSpPr>
            <a:spLocks/>
          </p:cNvSpPr>
          <p:nvPr/>
        </p:nvSpPr>
        <p:spPr bwMode="auto">
          <a:xfrm>
            <a:off x="8405813" y="4826000"/>
            <a:ext cx="148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</p:spTree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Aliasing (aliasión) en imágenes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2755900"/>
            <a:ext cx="8534400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817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606800"/>
            <a:ext cx="67945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1" name="Rectangle 5"/>
          <p:cNvSpPr>
            <a:spLocks/>
          </p:cNvSpPr>
          <p:nvPr/>
        </p:nvSpPr>
        <p:spPr bwMode="auto">
          <a:xfrm>
            <a:off x="1738313" y="2552700"/>
            <a:ext cx="331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los anillos de Saturno que muestra una interferencia casi periódica</a:t>
            </a:r>
          </a:p>
        </p:txBody>
      </p:sp>
      <p:sp>
        <p:nvSpPr>
          <p:cNvPr id="178182" name="Rectangle 6"/>
          <p:cNvSpPr>
            <a:spLocks/>
          </p:cNvSpPr>
          <p:nvPr/>
        </p:nvSpPr>
        <p:spPr bwMode="auto">
          <a:xfrm>
            <a:off x="5154613" y="27813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</a:t>
            </a:r>
          </a:p>
        </p:txBody>
      </p:sp>
    </p:spTree>
  </p:cSld>
  <p:clrMapOvr>
    <a:masterClrMapping/>
  </p:clrMapOvr>
  <p:transition spd="med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517900"/>
            <a:ext cx="6807200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3" name="Rectangle 3"/>
          <p:cNvSpPr>
            <a:spLocks/>
          </p:cNvSpPr>
          <p:nvPr/>
        </p:nvSpPr>
        <p:spPr bwMode="auto">
          <a:xfrm>
            <a:off x="1738313" y="30099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vertical de rechazo </a:t>
            </a:r>
            <a:r>
              <a:rPr lang="en-US" sz="1600" i="1">
                <a:solidFill>
                  <a:schemeClr val="tx1"/>
                </a:solidFill>
              </a:rPr>
              <a:t>nothch</a:t>
            </a:r>
          </a:p>
        </p:txBody>
      </p:sp>
      <p:sp>
        <p:nvSpPr>
          <p:cNvPr id="179204" name="Rectangle 4"/>
          <p:cNvSpPr>
            <a:spLocks/>
          </p:cNvSpPr>
          <p:nvPr/>
        </p:nvSpPr>
        <p:spPr bwMode="auto">
          <a:xfrm>
            <a:off x="5154613" y="30099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  <p:sp>
        <p:nvSpPr>
          <p:cNvPr id="179205" name="Rectangle 5"/>
          <p:cNvSpPr>
            <a:spLocks/>
          </p:cNvSpPr>
          <p:nvPr/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Filtros selectivos</a:t>
            </a:r>
          </a:p>
        </p:txBody>
      </p:sp>
      <p:sp>
        <p:nvSpPr>
          <p:cNvPr id="179206" name="Rectangle 6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</p:spTree>
  </p:cSld>
  <p:clrMapOvr>
    <a:masterClrMapping/>
  </p:clrMapOvr>
  <p:transition spd="med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022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2514600"/>
            <a:ext cx="9334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125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1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2514600"/>
            <a:ext cx="9169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227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grpSp>
        <p:nvGrpSpPr>
          <p:cNvPr id="182276" name="Group 4"/>
          <p:cNvGrpSpPr>
            <a:grpSpLocks/>
          </p:cNvGrpSpPr>
          <p:nvPr/>
        </p:nvGrpSpPr>
        <p:grpSpPr bwMode="auto">
          <a:xfrm>
            <a:off x="0" y="2971800"/>
            <a:ext cx="10134600" cy="2882900"/>
            <a:chOff x="0" y="0"/>
            <a:chExt cx="6384" cy="1816"/>
          </a:xfrm>
        </p:grpSpPr>
        <p:pic>
          <p:nvPicPr>
            <p:cNvPr id="182277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6384" cy="1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278" name="Rectangle 6"/>
            <p:cNvSpPr>
              <a:spLocks/>
            </p:cNvSpPr>
            <p:nvPr/>
          </p:nvSpPr>
          <p:spPr bwMode="auto">
            <a:xfrm>
              <a:off x="88" y="856"/>
              <a:ext cx="52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79" name="Rectangle 7"/>
            <p:cNvSpPr>
              <a:spLocks/>
            </p:cNvSpPr>
            <p:nvPr/>
          </p:nvSpPr>
          <p:spPr bwMode="auto">
            <a:xfrm>
              <a:off x="180" y="928"/>
              <a:ext cx="33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f(x,y)</a:t>
              </a:r>
            </a:p>
          </p:txBody>
        </p:sp>
        <p:sp>
          <p:nvSpPr>
            <p:cNvPr id="182280" name="Rectangle 8"/>
            <p:cNvSpPr>
              <a:spLocks/>
            </p:cNvSpPr>
            <p:nvPr/>
          </p:nvSpPr>
          <p:spPr bwMode="auto">
            <a:xfrm>
              <a:off x="2000" y="120"/>
              <a:ext cx="68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1" name="Rectangle 9"/>
            <p:cNvSpPr>
              <a:spLocks/>
            </p:cNvSpPr>
            <p:nvPr/>
          </p:nvSpPr>
          <p:spPr bwMode="auto">
            <a:xfrm>
              <a:off x="2098" y="192"/>
              <a:ext cx="4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2" name="Rectangle 10"/>
            <p:cNvSpPr>
              <a:spLocks/>
            </p:cNvSpPr>
            <p:nvPr/>
          </p:nvSpPr>
          <p:spPr bwMode="auto">
            <a:xfrm>
              <a:off x="2560" y="1536"/>
              <a:ext cx="576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3" name="Rectangle 11"/>
            <p:cNvSpPr>
              <a:spLocks/>
            </p:cNvSpPr>
            <p:nvPr/>
          </p:nvSpPr>
          <p:spPr bwMode="auto">
            <a:xfrm>
              <a:off x="2599" y="1608"/>
              <a:ext cx="50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HP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4" name="Rectangle 12"/>
            <p:cNvSpPr>
              <a:spLocks/>
            </p:cNvSpPr>
            <p:nvPr/>
          </p:nvSpPr>
          <p:spPr bwMode="auto">
            <a:xfrm>
              <a:off x="4800" y="120"/>
              <a:ext cx="68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5" name="Rectangle 13"/>
            <p:cNvSpPr>
              <a:spLocks/>
            </p:cNvSpPr>
            <p:nvPr/>
          </p:nvSpPr>
          <p:spPr bwMode="auto">
            <a:xfrm>
              <a:off x="4879" y="192"/>
              <a:ext cx="53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6" name="Rectangle 14"/>
            <p:cNvSpPr>
              <a:spLocks/>
            </p:cNvSpPr>
            <p:nvPr/>
          </p:nvSpPr>
          <p:spPr bwMode="auto">
            <a:xfrm>
              <a:off x="3736" y="1536"/>
              <a:ext cx="728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7" name="Rectangle 15"/>
            <p:cNvSpPr>
              <a:spLocks/>
            </p:cNvSpPr>
            <p:nvPr/>
          </p:nvSpPr>
          <p:spPr bwMode="auto">
            <a:xfrm>
              <a:off x="3820" y="1608"/>
              <a:ext cx="55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HP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8" name="Rectangle 16"/>
            <p:cNvSpPr>
              <a:spLocks/>
            </p:cNvSpPr>
            <p:nvPr/>
          </p:nvSpPr>
          <p:spPr bwMode="auto">
            <a:xfrm>
              <a:off x="5656" y="856"/>
              <a:ext cx="52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9" name="Rectangle 17"/>
            <p:cNvSpPr>
              <a:spLocks/>
            </p:cNvSpPr>
            <p:nvPr/>
          </p:nvSpPr>
          <p:spPr bwMode="auto">
            <a:xfrm>
              <a:off x="5730" y="928"/>
              <a:ext cx="36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g(x,y)</a:t>
              </a:r>
            </a:p>
          </p:txBody>
        </p:sp>
        <p:sp>
          <p:nvSpPr>
            <p:cNvPr id="182290" name="Rectangle 18"/>
            <p:cNvSpPr>
              <a:spLocks/>
            </p:cNvSpPr>
            <p:nvPr/>
          </p:nvSpPr>
          <p:spPr bwMode="auto">
            <a:xfrm>
              <a:off x="3024" y="808"/>
              <a:ext cx="728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91" name="Rectangle 19"/>
            <p:cNvSpPr>
              <a:spLocks/>
            </p:cNvSpPr>
            <p:nvPr/>
          </p:nvSpPr>
          <p:spPr bwMode="auto">
            <a:xfrm>
              <a:off x="3240" y="880"/>
              <a:ext cx="29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k(f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)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329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grpSp>
        <p:nvGrpSpPr>
          <p:cNvPr id="183300" name="Group 4"/>
          <p:cNvGrpSpPr>
            <a:grpSpLocks/>
          </p:cNvGrpSpPr>
          <p:nvPr/>
        </p:nvGrpSpPr>
        <p:grpSpPr bwMode="auto">
          <a:xfrm>
            <a:off x="419100" y="2540000"/>
            <a:ext cx="9423400" cy="4114800"/>
            <a:chOff x="0" y="0"/>
            <a:chExt cx="5936" cy="2592"/>
          </a:xfrm>
        </p:grpSpPr>
        <p:pic>
          <p:nvPicPr>
            <p:cNvPr id="183301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72"/>
              <a:ext cx="5788" cy="2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02" name="Rectangle 6"/>
            <p:cNvSpPr>
              <a:spLocks/>
            </p:cNvSpPr>
            <p:nvPr/>
          </p:nvSpPr>
          <p:spPr bwMode="auto">
            <a:xfrm>
              <a:off x="96" y="216"/>
              <a:ext cx="456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3" name="Rectangle 7"/>
            <p:cNvSpPr>
              <a:spLocks/>
            </p:cNvSpPr>
            <p:nvPr/>
          </p:nvSpPr>
          <p:spPr bwMode="auto">
            <a:xfrm>
              <a:off x="109" y="264"/>
              <a:ext cx="42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k(f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)</a:t>
              </a:r>
            </a:p>
          </p:txBody>
        </p:sp>
        <p:sp>
          <p:nvSpPr>
            <p:cNvPr id="183304" name="Rectangle 8"/>
            <p:cNvSpPr>
              <a:spLocks/>
            </p:cNvSpPr>
            <p:nvPr/>
          </p:nvSpPr>
          <p:spPr bwMode="auto">
            <a:xfrm>
              <a:off x="5656" y="2264"/>
              <a:ext cx="280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5" name="Rectangle 9"/>
            <p:cNvSpPr>
              <a:spLocks/>
            </p:cNvSpPr>
            <p:nvPr/>
          </p:nvSpPr>
          <p:spPr bwMode="auto">
            <a:xfrm>
              <a:off x="5709" y="2312"/>
              <a:ext cx="17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</a:p>
          </p:txBody>
        </p:sp>
        <p:sp>
          <p:nvSpPr>
            <p:cNvPr id="183306" name="Rectangle 10"/>
            <p:cNvSpPr>
              <a:spLocks/>
            </p:cNvSpPr>
            <p:nvPr/>
          </p:nvSpPr>
          <p:spPr bwMode="auto">
            <a:xfrm>
              <a:off x="2608" y="2264"/>
              <a:ext cx="280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7" name="Rectangle 11"/>
            <p:cNvSpPr>
              <a:spLocks/>
            </p:cNvSpPr>
            <p:nvPr/>
          </p:nvSpPr>
          <p:spPr bwMode="auto">
            <a:xfrm>
              <a:off x="2661" y="2312"/>
              <a:ext cx="17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</a:p>
          </p:txBody>
        </p:sp>
        <p:sp>
          <p:nvSpPr>
            <p:cNvPr id="183308" name="Rectangle 12"/>
            <p:cNvSpPr>
              <a:spLocks/>
            </p:cNvSpPr>
            <p:nvPr/>
          </p:nvSpPr>
          <p:spPr bwMode="auto">
            <a:xfrm>
              <a:off x="3104" y="0"/>
              <a:ext cx="456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9" name="Rectangle 13"/>
            <p:cNvSpPr>
              <a:spLocks/>
            </p:cNvSpPr>
            <p:nvPr/>
          </p:nvSpPr>
          <p:spPr bwMode="auto">
            <a:xfrm>
              <a:off x="3179" y="48"/>
              <a:ext cx="31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432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2514600"/>
            <a:ext cx="9334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La Transformada de Fourier Discreta 2-D y su inversa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16200"/>
            <a:ext cx="9169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38400"/>
            <a:ext cx="915670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806700"/>
            <a:ext cx="9169400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" y="2209800"/>
            <a:ext cx="7543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7" name="Rectangle 5"/>
          <p:cNvSpPr>
            <a:spLocks/>
          </p:cNvSpPr>
          <p:nvPr/>
        </p:nvSpPr>
        <p:spPr bwMode="auto">
          <a:xfrm>
            <a:off x="2424113" y="2374900"/>
            <a:ext cx="7505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La Tde F en el intervalo 0 a </a:t>
            </a:r>
            <a:r>
              <a:rPr lang="en-US" sz="1600" i="1">
                <a:solidFill>
                  <a:schemeClr val="tx1"/>
                </a:solidFill>
              </a:rPr>
              <a:t>M</a:t>
            </a:r>
            <a:r>
              <a:rPr lang="en-US" sz="1600">
                <a:solidFill>
                  <a:schemeClr val="tx1"/>
                </a:solidFill>
              </a:rPr>
              <a:t>-1 consiste de dos medios períodos conectados por el extremo posterior en </a:t>
            </a:r>
            <a:r>
              <a:rPr lang="en-US" sz="1600" i="1">
                <a:solidFill>
                  <a:schemeClr val="tx1"/>
                </a:solidFill>
              </a:rPr>
              <a:t>M</a:t>
            </a:r>
            <a:r>
              <a:rPr lang="en-US" sz="1600">
                <a:solidFill>
                  <a:schemeClr val="tx1"/>
                </a:solidFill>
              </a:rPr>
              <a:t>/2.</a:t>
            </a:r>
          </a:p>
        </p:txBody>
      </p:sp>
      <p:sp>
        <p:nvSpPr>
          <p:cNvPr id="84998" name="Rectangle 6"/>
          <p:cNvSpPr>
            <a:spLocks/>
          </p:cNvSpPr>
          <p:nvPr/>
        </p:nvSpPr>
        <p:spPr bwMode="auto">
          <a:xfrm>
            <a:off x="2449513" y="4737100"/>
            <a:ext cx="7696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Tanto para efectos de graficar la T de F discreta como para propósitos de filtrar, es conveniente tener un período completo en este intervalo.</a:t>
            </a:r>
          </a:p>
        </p:txBody>
      </p:sp>
    </p:spTree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67000"/>
            <a:ext cx="91694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" y="2222500"/>
            <a:ext cx="79121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5" name="Rectangle 5"/>
          <p:cNvSpPr>
            <a:spLocks/>
          </p:cNvSpPr>
          <p:nvPr/>
        </p:nvSpPr>
        <p:spPr bwMode="auto">
          <a:xfrm>
            <a:off x="7974013" y="3048000"/>
            <a:ext cx="21590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 b="1">
                <a:solidFill>
                  <a:schemeClr val="tx1"/>
                </a:solidFill>
                <a:latin typeface="Helvetica Neue" charset="0"/>
                <a:sym typeface="Helvetica Neue" charset="0"/>
              </a:rPr>
              <a:t>Caso 2-D</a:t>
            </a:r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 es más dificil de representar graficamente, pero el principio es el mismo.</a:t>
            </a:r>
          </a:p>
          <a:p>
            <a:pPr algn="l"/>
            <a:endParaRPr lang="en-US" sz="1600">
              <a:solidFill>
                <a:schemeClr val="tx1"/>
              </a:solidFill>
              <a:latin typeface="Helvetica Neue" charset="0"/>
              <a:sym typeface="Helvetica Neue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En vez de dos medios períodos hay cuatro cuartos de período que se encuentran en el punto (</a:t>
            </a:r>
            <a:r>
              <a:rPr lang="en-US" sz="1600" i="1">
                <a:solidFill>
                  <a:schemeClr val="tx1"/>
                </a:solidFill>
                <a:latin typeface="Helvetica Neue" charset="0"/>
                <a:sym typeface="Helvetica Neue" charset="0"/>
              </a:rPr>
              <a:t>M</a:t>
            </a:r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/2,</a:t>
            </a:r>
            <a:r>
              <a:rPr lang="en-US" sz="1600" i="1">
                <a:solidFill>
                  <a:schemeClr val="tx1"/>
                </a:solidFill>
                <a:latin typeface="Helvetica Neue" charset="0"/>
                <a:sym typeface="Helvetica Neue" charset="0"/>
              </a:rPr>
              <a:t>N</a:t>
            </a:r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/2).</a:t>
            </a:r>
          </a:p>
          <a:p>
            <a:pPr algn="l"/>
            <a:endParaRPr lang="en-US" sz="1600">
              <a:solidFill>
                <a:schemeClr val="tx1"/>
              </a:solidFill>
              <a:latin typeface="Helvetica Neue" charset="0"/>
              <a:sym typeface="Helvetica Neue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Como en el caso 1-D conviene desplazar los datos de tal forma que  </a:t>
            </a:r>
            <a:r>
              <a:rPr lang="en-US" sz="1600" i="1">
                <a:solidFill>
                  <a:schemeClr val="tx1"/>
                </a:solidFill>
                <a:latin typeface="Helvetica Neue" charset="0"/>
                <a:sym typeface="Helvetica Neue" charset="0"/>
              </a:rPr>
              <a:t>F</a:t>
            </a:r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(0,0) esté en (M/2,N/2)</a:t>
            </a:r>
          </a:p>
        </p:txBody>
      </p:sp>
    </p:spTree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3175000"/>
            <a:ext cx="91694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298700"/>
            <a:ext cx="9169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unitario 2-D y propiedad del cedazo.</a:t>
            </a: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3086100"/>
            <a:ext cx="914400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362200"/>
            <a:ext cx="91694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40000"/>
            <a:ext cx="916940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 </a:t>
            </a:r>
            <a:r>
              <a:rPr lang="en-US">
                <a:solidFill>
                  <a:srgbClr val="FF0000"/>
                </a:solidFill>
              </a:rPr>
              <a:t>(simetría)</a:t>
            </a: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2260600"/>
            <a:ext cx="7061200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Aliasing (aliasión) en imágenes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2794000"/>
            <a:ext cx="8051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Rectangle 5"/>
          <p:cNvSpPr>
            <a:spLocks/>
          </p:cNvSpPr>
          <p:nvPr/>
        </p:nvSpPr>
        <p:spPr bwMode="auto">
          <a:xfrm>
            <a:off x="2082800" y="2324100"/>
            <a:ext cx="1735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16 x 16 pixeles</a:t>
            </a:r>
          </a:p>
        </p:txBody>
      </p:sp>
      <p:sp>
        <p:nvSpPr>
          <p:cNvPr id="77830" name="Rectangle 6"/>
          <p:cNvSpPr>
            <a:spLocks/>
          </p:cNvSpPr>
          <p:nvPr/>
        </p:nvSpPr>
        <p:spPr bwMode="auto">
          <a:xfrm>
            <a:off x="6402388" y="2324100"/>
            <a:ext cx="14525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6 x 6 pixeles</a:t>
            </a:r>
          </a:p>
        </p:txBody>
      </p:sp>
      <p:sp>
        <p:nvSpPr>
          <p:cNvPr id="77831" name="Rectangle 7"/>
          <p:cNvSpPr>
            <a:spLocks/>
          </p:cNvSpPr>
          <p:nvPr/>
        </p:nvSpPr>
        <p:spPr bwMode="auto">
          <a:xfrm>
            <a:off x="1587500" y="7112000"/>
            <a:ext cx="272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0.9174 x 0.9174 pixeles</a:t>
            </a:r>
          </a:p>
        </p:txBody>
      </p:sp>
      <p:sp>
        <p:nvSpPr>
          <p:cNvPr id="77832" name="Rectangle 8"/>
          <p:cNvSpPr>
            <a:spLocks/>
          </p:cNvSpPr>
          <p:nvPr/>
        </p:nvSpPr>
        <p:spPr bwMode="auto">
          <a:xfrm>
            <a:off x="5730875" y="7112000"/>
            <a:ext cx="2795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0.4798 x 0. 4798 pixeles</a:t>
            </a:r>
          </a:p>
        </p:txBody>
      </p:sp>
    </p:spTree>
    <p:extLst>
      <p:ext uri="{BB962C8B-B14F-4D97-AF65-F5344CB8AC3E}">
        <p14:creationId xmlns:p14="http://schemas.microsoft.com/office/powerpoint/2010/main" val="1639379399"/>
      </p:ext>
    </p:extLst>
  </p:cSld>
  <p:clrMapOvr>
    <a:masterClrMapping/>
  </p:clrMapOvr>
  <p:transition spd="med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Aliasing (aliasión) en imágenes (Interpolación y remuestreo)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" y="3365500"/>
            <a:ext cx="82931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Rectangle 5"/>
          <p:cNvSpPr>
            <a:spLocks/>
          </p:cNvSpPr>
          <p:nvPr/>
        </p:nvSpPr>
        <p:spPr bwMode="auto">
          <a:xfrm>
            <a:off x="942975" y="2654300"/>
            <a:ext cx="2679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digital con aliasión despreciable</a:t>
            </a:r>
          </a:p>
        </p:txBody>
      </p:sp>
      <p:sp>
        <p:nvSpPr>
          <p:cNvPr id="78854" name="Rectangle 6"/>
          <p:cNvSpPr>
            <a:spLocks/>
          </p:cNvSpPr>
          <p:nvPr/>
        </p:nvSpPr>
        <p:spPr bwMode="auto">
          <a:xfrm>
            <a:off x="3711575" y="2311400"/>
            <a:ext cx="2667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reducir el tamaño de la imagen  a 50% eliminando un pixel por medio</a:t>
            </a:r>
          </a:p>
        </p:txBody>
      </p:sp>
      <p:sp>
        <p:nvSpPr>
          <p:cNvPr id="78855" name="Rectangle 7"/>
          <p:cNvSpPr>
            <a:spLocks/>
          </p:cNvSpPr>
          <p:nvPr/>
        </p:nvSpPr>
        <p:spPr bwMode="auto">
          <a:xfrm>
            <a:off x="6467475" y="2540000"/>
            <a:ext cx="2667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utilizar un promediador de 3 x 3 antes de reducir el tamaño.</a:t>
            </a:r>
          </a:p>
        </p:txBody>
      </p:sp>
    </p:spTree>
    <p:extLst>
      <p:ext uri="{BB962C8B-B14F-4D97-AF65-F5344CB8AC3E}">
        <p14:creationId xmlns:p14="http://schemas.microsoft.com/office/powerpoint/2010/main" val="154475371"/>
      </p:ext>
    </p:extLst>
  </p:cSld>
  <p:clrMapOvr>
    <a:masterClrMapping/>
  </p:clrMapOvr>
  <p:transition spd="med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Patrones de moiré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603500"/>
            <a:ext cx="7315200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9890223"/>
      </p:ext>
    </p:extLst>
  </p:cSld>
  <p:clrMapOvr>
    <a:masterClrMapping/>
  </p:clrMapOvr>
  <p:transition spd="med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Patrones de moiré</a:t>
            </a: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0" y="2349500"/>
            <a:ext cx="37973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8633715"/>
      </p:ext>
    </p:extLst>
  </p:cSld>
  <p:clrMapOvr>
    <a:masterClrMapping/>
  </p:clrMapOvr>
  <p:transition spd="med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52700"/>
            <a:ext cx="91694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79700"/>
            <a:ext cx="91694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764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235200"/>
            <a:ext cx="916940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unitario 2-D y propiedad del cedazo.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3162300"/>
            <a:ext cx="914400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8700" y="1854200"/>
            <a:ext cx="591820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1" name="Rectangle 5"/>
          <p:cNvSpPr>
            <a:spLocks/>
          </p:cNvSpPr>
          <p:nvPr/>
        </p:nvSpPr>
        <p:spPr bwMode="auto">
          <a:xfrm>
            <a:off x="1400175" y="2895600"/>
            <a:ext cx="73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96262" name="Rectangle 6"/>
          <p:cNvSpPr>
            <a:spLocks/>
          </p:cNvSpPr>
          <p:nvPr/>
        </p:nvSpPr>
        <p:spPr bwMode="auto">
          <a:xfrm>
            <a:off x="7939088" y="2895600"/>
            <a:ext cx="868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</a:t>
            </a:r>
          </a:p>
        </p:txBody>
      </p:sp>
      <p:sp>
        <p:nvSpPr>
          <p:cNvPr id="96263" name="Rectangle 7"/>
          <p:cNvSpPr>
            <a:spLocks/>
          </p:cNvSpPr>
          <p:nvPr/>
        </p:nvSpPr>
        <p:spPr bwMode="auto">
          <a:xfrm>
            <a:off x="447675" y="5753100"/>
            <a:ext cx="1703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centrado</a:t>
            </a:r>
          </a:p>
        </p:txBody>
      </p:sp>
      <p:sp>
        <p:nvSpPr>
          <p:cNvPr id="96264" name="Rectangle 8"/>
          <p:cNvSpPr>
            <a:spLocks/>
          </p:cNvSpPr>
          <p:nvPr/>
        </p:nvSpPr>
        <p:spPr bwMode="auto">
          <a:xfrm>
            <a:off x="7947025" y="5638800"/>
            <a:ext cx="1790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Logaritmo del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espectro centrado</a:t>
            </a:r>
          </a:p>
        </p:txBody>
      </p:sp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3613" y="1905000"/>
            <a:ext cx="5513387" cy="552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5" name="Rectangle 5"/>
          <p:cNvSpPr>
            <a:spLocks/>
          </p:cNvSpPr>
          <p:nvPr/>
        </p:nvSpPr>
        <p:spPr bwMode="auto">
          <a:xfrm>
            <a:off x="409575" y="2844800"/>
            <a:ext cx="1727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/>
            <a:r>
              <a:rPr lang="en-US" sz="1600">
                <a:solidFill>
                  <a:schemeClr val="tx1"/>
                </a:solidFill>
              </a:rPr>
              <a:t>Rectángulo desplazado</a:t>
            </a:r>
          </a:p>
        </p:txBody>
      </p:sp>
      <p:sp>
        <p:nvSpPr>
          <p:cNvPr id="97286" name="Rectangle 6"/>
          <p:cNvSpPr>
            <a:spLocks/>
          </p:cNvSpPr>
          <p:nvPr/>
        </p:nvSpPr>
        <p:spPr bwMode="auto">
          <a:xfrm>
            <a:off x="409575" y="5613400"/>
            <a:ext cx="1727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/>
            <a:r>
              <a:rPr lang="en-US" sz="1600">
                <a:solidFill>
                  <a:schemeClr val="tx1"/>
                </a:solidFill>
              </a:rPr>
              <a:t>Rectángulo</a:t>
            </a:r>
          </a:p>
          <a:p>
            <a:pPr algn="r"/>
            <a:r>
              <a:rPr lang="en-US" sz="1600">
                <a:solidFill>
                  <a:schemeClr val="tx1"/>
                </a:solidFill>
              </a:rPr>
              <a:t>rotado</a:t>
            </a:r>
          </a:p>
        </p:txBody>
      </p:sp>
      <p:sp>
        <p:nvSpPr>
          <p:cNvPr id="97287" name="Rectangle 7"/>
          <p:cNvSpPr>
            <a:spLocks/>
          </p:cNvSpPr>
          <p:nvPr/>
        </p:nvSpPr>
        <p:spPr bwMode="auto">
          <a:xfrm>
            <a:off x="7978775" y="3073400"/>
            <a:ext cx="172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</a:t>
            </a:r>
          </a:p>
        </p:txBody>
      </p:sp>
      <p:sp>
        <p:nvSpPr>
          <p:cNvPr id="97288" name="Rectangle 8"/>
          <p:cNvSpPr>
            <a:spLocks/>
          </p:cNvSpPr>
          <p:nvPr/>
        </p:nvSpPr>
        <p:spPr bwMode="auto">
          <a:xfrm>
            <a:off x="7978775" y="5727700"/>
            <a:ext cx="172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</a:t>
            </a:r>
          </a:p>
        </p:txBody>
      </p:sp>
    </p:spTree>
  </p:cSld>
  <p:clrMapOvr>
    <a:masterClrMapping/>
  </p:clrMapOvr>
  <p:transition spd="med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500" y="3543300"/>
            <a:ext cx="84963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9" name="Rectangle 5"/>
          <p:cNvSpPr>
            <a:spLocks/>
          </p:cNvSpPr>
          <p:nvPr/>
        </p:nvSpPr>
        <p:spPr bwMode="auto">
          <a:xfrm>
            <a:off x="1374775" y="2616200"/>
            <a:ext cx="172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Angulo de fase del</a:t>
            </a:r>
          </a:p>
          <a:p>
            <a:r>
              <a:rPr lang="en-US" sz="1600">
                <a:solidFill>
                  <a:schemeClr val="tx1"/>
                </a:solidFill>
              </a:rPr>
              <a:t>rectángulo</a:t>
            </a:r>
          </a:p>
          <a:p>
            <a:r>
              <a:rPr lang="en-US" sz="1600">
                <a:solidFill>
                  <a:schemeClr val="tx1"/>
                </a:solidFill>
              </a:rPr>
              <a:t>centrado</a:t>
            </a:r>
          </a:p>
        </p:txBody>
      </p:sp>
      <p:sp>
        <p:nvSpPr>
          <p:cNvPr id="98310" name="Rectangle 6"/>
          <p:cNvSpPr>
            <a:spLocks/>
          </p:cNvSpPr>
          <p:nvPr/>
        </p:nvSpPr>
        <p:spPr bwMode="auto">
          <a:xfrm>
            <a:off x="4219575" y="2616200"/>
            <a:ext cx="172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Angulo de fase del</a:t>
            </a:r>
          </a:p>
          <a:p>
            <a:r>
              <a:rPr lang="en-US" sz="1600">
                <a:solidFill>
                  <a:schemeClr val="tx1"/>
                </a:solidFill>
              </a:rPr>
              <a:t>rectángulo</a:t>
            </a:r>
          </a:p>
          <a:p>
            <a:r>
              <a:rPr lang="en-US" sz="1600">
                <a:solidFill>
                  <a:schemeClr val="tx1"/>
                </a:solidFill>
              </a:rPr>
              <a:t>desplazado</a:t>
            </a:r>
          </a:p>
        </p:txBody>
      </p:sp>
      <p:sp>
        <p:nvSpPr>
          <p:cNvPr id="98311" name="Rectangle 7"/>
          <p:cNvSpPr>
            <a:spLocks/>
          </p:cNvSpPr>
          <p:nvPr/>
        </p:nvSpPr>
        <p:spPr bwMode="auto">
          <a:xfrm>
            <a:off x="7038975" y="2616200"/>
            <a:ext cx="172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Angulo de fase del</a:t>
            </a:r>
          </a:p>
          <a:p>
            <a:r>
              <a:rPr lang="en-US" sz="1600">
                <a:solidFill>
                  <a:schemeClr val="tx1"/>
                </a:solidFill>
              </a:rPr>
              <a:t>rectángulo</a:t>
            </a:r>
          </a:p>
          <a:p>
            <a:r>
              <a:rPr lang="en-US" sz="1600">
                <a:solidFill>
                  <a:schemeClr val="tx1"/>
                </a:solidFill>
              </a:rPr>
              <a:t>rotado</a:t>
            </a:r>
          </a:p>
        </p:txBody>
      </p:sp>
    </p:spTree>
  </p:cSld>
  <p:clrMapOvr>
    <a:masterClrMapping/>
  </p:clrMapOvr>
  <p:transition spd="med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2349500"/>
            <a:ext cx="7367588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Rectangle 5"/>
          <p:cNvSpPr>
            <a:spLocks/>
          </p:cNvSpPr>
          <p:nvPr/>
        </p:nvSpPr>
        <p:spPr bwMode="auto">
          <a:xfrm>
            <a:off x="2263775" y="2044700"/>
            <a:ext cx="73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99334" name="Rectangle 6"/>
          <p:cNvSpPr>
            <a:spLocks/>
          </p:cNvSpPr>
          <p:nvPr/>
        </p:nvSpPr>
        <p:spPr bwMode="auto">
          <a:xfrm>
            <a:off x="4386263" y="2044700"/>
            <a:ext cx="13954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Angulo de fase</a:t>
            </a:r>
          </a:p>
        </p:txBody>
      </p:sp>
      <p:sp>
        <p:nvSpPr>
          <p:cNvPr id="99335" name="Rectangle 7"/>
          <p:cNvSpPr>
            <a:spLocks/>
          </p:cNvSpPr>
          <p:nvPr/>
        </p:nvSpPr>
        <p:spPr bwMode="auto">
          <a:xfrm>
            <a:off x="6538913" y="1816100"/>
            <a:ext cx="19653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reconstruida</a:t>
            </a:r>
          </a:p>
          <a:p>
            <a:r>
              <a:rPr lang="en-US" sz="1600">
                <a:solidFill>
                  <a:schemeClr val="tx1"/>
                </a:solidFill>
              </a:rPr>
              <a:t>utilizando sólo la fase</a:t>
            </a:r>
          </a:p>
        </p:txBody>
      </p:sp>
      <p:sp>
        <p:nvSpPr>
          <p:cNvPr id="99336" name="Rectangle 8"/>
          <p:cNvSpPr>
            <a:spLocks/>
          </p:cNvSpPr>
          <p:nvPr/>
        </p:nvSpPr>
        <p:spPr bwMode="auto">
          <a:xfrm>
            <a:off x="1446213" y="7035800"/>
            <a:ext cx="234791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reconstruida</a:t>
            </a:r>
          </a:p>
          <a:p>
            <a:r>
              <a:rPr lang="en-US" sz="1600">
                <a:solidFill>
                  <a:schemeClr val="tx1"/>
                </a:solidFill>
              </a:rPr>
              <a:t>utilizando sólo el espectro</a:t>
            </a:r>
          </a:p>
        </p:txBody>
      </p:sp>
      <p:sp>
        <p:nvSpPr>
          <p:cNvPr id="99337" name="Rectangle 9"/>
          <p:cNvSpPr>
            <a:spLocks/>
          </p:cNvSpPr>
          <p:nvPr/>
        </p:nvSpPr>
        <p:spPr bwMode="auto">
          <a:xfrm>
            <a:off x="3894138" y="7035800"/>
            <a:ext cx="235426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Rec. con fase de mujer y</a:t>
            </a:r>
          </a:p>
          <a:p>
            <a:r>
              <a:rPr lang="en-US" sz="1600">
                <a:solidFill>
                  <a:schemeClr val="tx1"/>
                </a:solidFill>
              </a:rPr>
              <a:t>espectro del rectángulo</a:t>
            </a:r>
          </a:p>
        </p:txBody>
      </p:sp>
      <p:sp>
        <p:nvSpPr>
          <p:cNvPr id="99338" name="Rectangle 10"/>
          <p:cNvSpPr>
            <a:spLocks/>
          </p:cNvSpPr>
          <p:nvPr/>
        </p:nvSpPr>
        <p:spPr bwMode="auto">
          <a:xfrm>
            <a:off x="6305550" y="7035800"/>
            <a:ext cx="24336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Rec. con espectro de</a:t>
            </a:r>
          </a:p>
          <a:p>
            <a:r>
              <a:rPr lang="en-US" sz="1600">
                <a:solidFill>
                  <a:schemeClr val="tx1"/>
                </a:solidFill>
              </a:rPr>
              <a:t>mujer y fase del rectángulo</a:t>
            </a:r>
          </a:p>
        </p:txBody>
      </p:sp>
    </p:spTree>
  </p:cSld>
  <p:clrMapOvr>
    <a:masterClrMapping/>
  </p:clrMapOvr>
  <p:transition spd="med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Teorema de la convolución en dos dimensiones</a:t>
            </a:r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374900"/>
            <a:ext cx="9169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4859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76500"/>
            <a:ext cx="9169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485900"/>
            <a:ext cx="42799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2578100"/>
            <a:ext cx="3276600" cy="410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9400" y="1549400"/>
            <a:ext cx="3975100" cy="6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2857500"/>
            <a:ext cx="4800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8900" y="1524000"/>
            <a:ext cx="4584700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7" name="Line 3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44500" y="1485900"/>
            <a:ext cx="42799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</p:spTree>
  </p:cSld>
  <p:clrMapOvr>
    <a:masterClrMapping/>
  </p:clrMapOvr>
  <p:transition spd="med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4859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349500"/>
            <a:ext cx="91694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-12700"/>
            <a:ext cx="9271000" cy="1092200"/>
          </a:xfrm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0922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689100"/>
            <a:ext cx="9169400" cy="58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unitario 2-D y propiedad del cedazo.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4892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" y="673100"/>
            <a:ext cx="8902700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498" name="Rectangle 2"/>
          <p:cNvSpPr>
            <a:spLocks/>
          </p:cNvSpPr>
          <p:nvPr/>
        </p:nvSpPr>
        <p:spPr bwMode="auto">
          <a:xfrm>
            <a:off x="673100" y="76200"/>
            <a:ext cx="8788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rgbClr val="6E00FF"/>
                </a:solidFill>
              </a:rPr>
              <a:t>Resumen propiedades de la DFT 2-D</a:t>
            </a:r>
          </a:p>
        </p:txBody>
      </p:sp>
    </p:spTree>
  </p:cSld>
  <p:clrMapOvr>
    <a:masterClrMapping/>
  </p:clrMapOvr>
  <p:transition spd="med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/>
          </p:cNvSpPr>
          <p:nvPr/>
        </p:nvSpPr>
        <p:spPr bwMode="auto">
          <a:xfrm>
            <a:off x="673100" y="76200"/>
            <a:ext cx="8788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rgbClr val="6E00FF"/>
                </a:solidFill>
              </a:rPr>
              <a:t>Resumen propiedades de la DFT 2-D </a:t>
            </a:r>
            <a:r>
              <a:rPr lang="en-US" sz="2400">
                <a:solidFill>
                  <a:srgbClr val="6E00FF"/>
                </a:solidFill>
              </a:rPr>
              <a:t>(continuación)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736600"/>
            <a:ext cx="80772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901700"/>
            <a:ext cx="9055100" cy="623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6" name="Rectangle 2"/>
          <p:cNvSpPr>
            <a:spLocks/>
          </p:cNvSpPr>
          <p:nvPr/>
        </p:nvSpPr>
        <p:spPr bwMode="auto">
          <a:xfrm>
            <a:off x="673100" y="76200"/>
            <a:ext cx="8788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rgbClr val="6E00FF"/>
                </a:solidFill>
              </a:rPr>
              <a:t>Pares Importantes de DFT</a:t>
            </a:r>
          </a:p>
        </p:txBody>
      </p:sp>
      <p:sp>
        <p:nvSpPr>
          <p:cNvPr id="108547" name="Rectangle 3"/>
          <p:cNvSpPr>
            <a:spLocks/>
          </p:cNvSpPr>
          <p:nvPr/>
        </p:nvSpPr>
        <p:spPr bwMode="auto">
          <a:xfrm>
            <a:off x="3149600" y="1587500"/>
            <a:ext cx="1524000" cy="469900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8548" name="Rectangle 4"/>
          <p:cNvSpPr>
            <a:spLocks/>
          </p:cNvSpPr>
          <p:nvPr/>
        </p:nvSpPr>
        <p:spPr bwMode="auto">
          <a:xfrm>
            <a:off x="3200400" y="1701800"/>
            <a:ext cx="46101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2200">
                <a:solidFill>
                  <a:schemeClr val="tx1"/>
                </a:solidFill>
              </a:rPr>
              <a:t>Ver tabla anterior</a:t>
            </a:r>
          </a:p>
        </p:txBody>
      </p:sp>
    </p:spTree>
  </p:cSld>
  <p:clrMapOvr>
    <a:masterClrMapping/>
  </p:clrMapOvr>
  <p:transition spd="med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/>
          </p:cNvSpPr>
          <p:nvPr/>
        </p:nvSpPr>
        <p:spPr bwMode="auto">
          <a:xfrm>
            <a:off x="673100" y="76200"/>
            <a:ext cx="8788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rgbClr val="6E00FF"/>
                </a:solidFill>
              </a:rPr>
              <a:t>Pares Importantes de DFT </a:t>
            </a:r>
            <a:r>
              <a:rPr lang="en-US" sz="2200">
                <a:solidFill>
                  <a:srgbClr val="6E00FF"/>
                </a:solidFill>
              </a:rPr>
              <a:t>(continuación)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9700" y="711200"/>
            <a:ext cx="7340600" cy="679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5200" y="2006600"/>
            <a:ext cx="5689600" cy="227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7" name="Rectangle 5"/>
          <p:cNvSpPr>
            <a:spLocks/>
          </p:cNvSpPr>
          <p:nvPr/>
        </p:nvSpPr>
        <p:spPr bwMode="auto">
          <a:xfrm>
            <a:off x="1951038" y="4381500"/>
            <a:ext cx="6254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SEM de un microchip dañado y su espectro de Fourier</a:t>
            </a:r>
          </a:p>
        </p:txBody>
      </p:sp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" y="4940300"/>
            <a:ext cx="9169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6600" y="2044700"/>
            <a:ext cx="61341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1" name="Rectangle 5"/>
          <p:cNvSpPr>
            <a:spLocks/>
          </p:cNvSpPr>
          <p:nvPr/>
        </p:nvSpPr>
        <p:spPr bwMode="auto">
          <a:xfrm>
            <a:off x="-1588" y="7061200"/>
            <a:ext cx="1001871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800">
                <a:solidFill>
                  <a:schemeClr val="tx1"/>
                </a:solidFill>
              </a:rPr>
              <a:t>Imagen filtrada haciendo 0 el componente </a:t>
            </a:r>
            <a:r>
              <a:rPr lang="en-US" sz="1800" i="1">
                <a:solidFill>
                  <a:schemeClr val="tx1"/>
                </a:solidFill>
              </a:rPr>
              <a:t>F</a:t>
            </a:r>
            <a:r>
              <a:rPr lang="en-US" sz="1800">
                <a:solidFill>
                  <a:schemeClr val="tx1"/>
                </a:solidFill>
              </a:rPr>
              <a:t>(</a:t>
            </a:r>
            <a:r>
              <a:rPr lang="en-US" sz="1800" i="1">
                <a:solidFill>
                  <a:schemeClr val="tx1"/>
                </a:solidFill>
              </a:rPr>
              <a:t>M</a:t>
            </a:r>
            <a:r>
              <a:rPr lang="en-US" sz="1800">
                <a:solidFill>
                  <a:schemeClr val="tx1"/>
                </a:solidFill>
              </a:rPr>
              <a:t>/2,</a:t>
            </a:r>
            <a:r>
              <a:rPr lang="en-US" sz="1800" i="1">
                <a:solidFill>
                  <a:schemeClr val="tx1"/>
                </a:solidFill>
              </a:rPr>
              <a:t>N</a:t>
            </a:r>
            <a:r>
              <a:rPr lang="en-US" sz="1800">
                <a:solidFill>
                  <a:schemeClr val="tx1"/>
                </a:solidFill>
              </a:rPr>
              <a:t>/2) de la transformada de Fourier</a:t>
            </a:r>
          </a:p>
        </p:txBody>
      </p:sp>
    </p:spTree>
  </p:cSld>
  <p:clrMapOvr>
    <a:masterClrMapping/>
  </p:clrMapOvr>
  <p:transition spd="med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2044700"/>
            <a:ext cx="9017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grpSp>
        <p:nvGrpSpPr>
          <p:cNvPr id="113668" name="Group 4"/>
          <p:cNvGrpSpPr>
            <a:grpSpLocks/>
          </p:cNvGrpSpPr>
          <p:nvPr/>
        </p:nvGrpSpPr>
        <p:grpSpPr bwMode="auto">
          <a:xfrm>
            <a:off x="800100" y="2667000"/>
            <a:ext cx="8559800" cy="3810000"/>
            <a:chOff x="0" y="0"/>
            <a:chExt cx="5392" cy="2400"/>
          </a:xfrm>
        </p:grpSpPr>
        <p:pic>
          <p:nvPicPr>
            <p:cNvPr id="11366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392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670" name="Rectangle 6"/>
            <p:cNvSpPr>
              <a:spLocks/>
            </p:cNvSpPr>
            <p:nvPr/>
          </p:nvSpPr>
          <p:spPr bwMode="auto">
            <a:xfrm>
              <a:off x="690" y="1896"/>
              <a:ext cx="4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Imagen</a:t>
              </a:r>
            </a:p>
          </p:txBody>
        </p:sp>
        <p:sp>
          <p:nvSpPr>
            <p:cNvPr id="113671" name="Rectangle 7"/>
            <p:cNvSpPr>
              <a:spLocks/>
            </p:cNvSpPr>
            <p:nvPr/>
          </p:nvSpPr>
          <p:spPr bwMode="auto">
            <a:xfrm>
              <a:off x="1826" y="1920"/>
              <a:ext cx="173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>
                  <a:solidFill>
                    <a:schemeClr val="tx1"/>
                  </a:solidFill>
                </a:rPr>
                <a:t>Imagen borrosa obtenida con</a:t>
              </a:r>
            </a:p>
            <a:p>
              <a:pPr algn="l"/>
              <a:r>
                <a:rPr lang="en-US" sz="1600">
                  <a:solidFill>
                    <a:schemeClr val="tx1"/>
                  </a:solidFill>
                </a:rPr>
                <a:t>un filtro pasabajos Gausiano</a:t>
              </a:r>
            </a:p>
            <a:p>
              <a:pPr algn="l"/>
              <a:r>
                <a:rPr lang="en-US" sz="1600">
                  <a:solidFill>
                    <a:schemeClr val="tx1"/>
                  </a:solidFill>
                </a:rPr>
                <a:t>sin utilizar </a:t>
              </a:r>
              <a:r>
                <a:rPr lang="en-US" sz="1600" i="1">
                  <a:solidFill>
                    <a:schemeClr val="tx1"/>
                  </a:solidFill>
                </a:rPr>
                <a:t>padding</a:t>
              </a:r>
              <a:r>
                <a:rPr lang="en-US" sz="1600">
                  <a:solidFill>
                    <a:schemeClr val="tx1"/>
                  </a:solidFill>
                </a:rPr>
                <a:t> de ceros</a:t>
              </a:r>
            </a:p>
          </p:txBody>
        </p:sp>
        <p:sp>
          <p:nvSpPr>
            <p:cNvPr id="113672" name="Rectangle 8"/>
            <p:cNvSpPr>
              <a:spLocks/>
            </p:cNvSpPr>
            <p:nvPr/>
          </p:nvSpPr>
          <p:spPr bwMode="auto">
            <a:xfrm>
              <a:off x="3626" y="1920"/>
              <a:ext cx="173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>
                  <a:solidFill>
                    <a:schemeClr val="tx1"/>
                  </a:solidFill>
                </a:rPr>
                <a:t>Imagen borrosa obtenida con</a:t>
              </a:r>
            </a:p>
            <a:p>
              <a:pPr algn="l"/>
              <a:r>
                <a:rPr lang="en-US" sz="1600">
                  <a:solidFill>
                    <a:schemeClr val="tx1"/>
                  </a:solidFill>
                </a:rPr>
                <a:t>un filtro pasabajos Gausiano</a:t>
              </a:r>
            </a:p>
            <a:p>
              <a:pPr algn="l"/>
              <a:r>
                <a:rPr lang="en-US" sz="1600">
                  <a:solidFill>
                    <a:schemeClr val="tx1"/>
                  </a:solidFill>
                </a:rPr>
                <a:t>utilizando </a:t>
              </a:r>
              <a:r>
                <a:rPr lang="en-US" sz="1600" i="1">
                  <a:solidFill>
                    <a:schemeClr val="tx1"/>
                  </a:solidFill>
                </a:rPr>
                <a:t>padding</a:t>
              </a:r>
              <a:r>
                <a:rPr lang="en-US" sz="1600">
                  <a:solidFill>
                    <a:schemeClr val="tx1"/>
                  </a:solidFill>
                </a:rPr>
                <a:t> de ceros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5100" y="2387600"/>
            <a:ext cx="25146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4700" y="2362200"/>
            <a:ext cx="27686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4" name="Rectangle 6"/>
          <p:cNvSpPr>
            <a:spLocks/>
          </p:cNvSpPr>
          <p:nvPr/>
        </p:nvSpPr>
        <p:spPr bwMode="auto">
          <a:xfrm>
            <a:off x="993775" y="6032500"/>
            <a:ext cx="3649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original especificado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 la frecuencia (centrado)</a:t>
            </a:r>
          </a:p>
        </p:txBody>
      </p:sp>
      <p:sp>
        <p:nvSpPr>
          <p:cNvPr id="114695" name="Rectangle 7"/>
          <p:cNvSpPr>
            <a:spLocks/>
          </p:cNvSpPr>
          <p:nvPr/>
        </p:nvSpPr>
        <p:spPr bwMode="auto">
          <a:xfrm>
            <a:off x="5641975" y="6032500"/>
            <a:ext cx="3867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del filtro obtenida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a través de la IDFT.</a:t>
            </a:r>
          </a:p>
        </p:txBody>
      </p:sp>
    </p:spTree>
  </p:cSld>
  <p:clrMapOvr>
    <a:masterClrMapping/>
  </p:clrMapOvr>
  <p:transition spd="med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667000"/>
            <a:ext cx="46609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70500" y="2679700"/>
            <a:ext cx="46863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8" name="Rectangle 6"/>
          <p:cNvSpPr>
            <a:spLocks/>
          </p:cNvSpPr>
          <p:nvPr/>
        </p:nvSpPr>
        <p:spPr bwMode="auto">
          <a:xfrm>
            <a:off x="663575" y="6451600"/>
            <a:ext cx="39052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</a:t>
            </a:r>
            <a:r>
              <a:rPr lang="en-US" sz="1600" i="1">
                <a:solidFill>
                  <a:schemeClr val="tx1"/>
                </a:solidFill>
              </a:rPr>
              <a:t>padding</a:t>
            </a:r>
            <a:r>
              <a:rPr lang="en-US" sz="1600">
                <a:solidFill>
                  <a:schemeClr val="tx1"/>
                </a:solidFill>
              </a:rPr>
              <a:t> de ceros la IDFT del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filtro al doble de su longitud</a:t>
            </a:r>
          </a:p>
        </p:txBody>
      </p:sp>
      <p:sp>
        <p:nvSpPr>
          <p:cNvPr id="115719" name="Rectangle 7"/>
          <p:cNvSpPr>
            <a:spLocks/>
          </p:cNvSpPr>
          <p:nvPr/>
        </p:nvSpPr>
        <p:spPr bwMode="auto">
          <a:xfrm>
            <a:off x="5667375" y="6451600"/>
            <a:ext cx="4000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correspondiente en el dominio de la frecuencia obtenido calculando la DFT.</a:t>
            </a:r>
          </a:p>
        </p:txBody>
      </p:sp>
    </p:spTree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Par de Transformada de Fourier contínua 2-D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3009900"/>
            <a:ext cx="916940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25400"/>
            <a:ext cx="9271000" cy="1092200"/>
          </a:xfrm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143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612900"/>
            <a:ext cx="9169400" cy="595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sp>
        <p:nvSpPr>
          <p:cNvPr id="117764" name="Rectangle 4"/>
          <p:cNvSpPr>
            <a:spLocks/>
          </p:cNvSpPr>
          <p:nvPr/>
        </p:nvSpPr>
        <p:spPr bwMode="auto">
          <a:xfrm>
            <a:off x="317500" y="2133600"/>
            <a:ext cx="95123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Pequeños cambios en el ángulo de fase pueden tener efectos dramáticos en la imagen filtrada</a:t>
            </a:r>
          </a:p>
        </p:txBody>
      </p:sp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" y="3695700"/>
            <a:ext cx="7823200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6" name="Rectangle 6"/>
          <p:cNvSpPr>
            <a:spLocks/>
          </p:cNvSpPr>
          <p:nvPr/>
        </p:nvSpPr>
        <p:spPr bwMode="auto">
          <a:xfrm>
            <a:off x="1447800" y="2730500"/>
            <a:ext cx="34671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800">
                <a:solidFill>
                  <a:schemeClr val="tx1"/>
                </a:solidFill>
              </a:rPr>
              <a:t>Imagen resultante de multiplicar por 0,25 el ángulo de fase en (74)</a:t>
            </a:r>
          </a:p>
          <a:p>
            <a:r>
              <a:rPr lang="en-US" sz="1800">
                <a:solidFill>
                  <a:schemeClr val="tx1"/>
                </a:solidFill>
              </a:rPr>
              <a:t>y luego calcular la IDFT</a:t>
            </a:r>
          </a:p>
        </p:txBody>
      </p:sp>
      <p:sp>
        <p:nvSpPr>
          <p:cNvPr id="117767" name="Rectangle 7"/>
          <p:cNvSpPr>
            <a:spLocks/>
          </p:cNvSpPr>
          <p:nvPr/>
        </p:nvSpPr>
        <p:spPr bwMode="auto">
          <a:xfrm>
            <a:off x="5270500" y="2730500"/>
            <a:ext cx="34671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800">
                <a:solidFill>
                  <a:schemeClr val="tx1"/>
                </a:solidFill>
              </a:rPr>
              <a:t>Imagen resultante de multiplicar por 0,5 el ángulo de fase en (74) y luego calcular la IDFT</a:t>
            </a:r>
          </a:p>
        </p:txBody>
      </p:sp>
    </p:spTree>
  </p:cSld>
  <p:clrMapOvr>
    <a:masterClrMapping/>
  </p:clrMapOvr>
  <p:transition spd="med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-520700"/>
            <a:ext cx="9271000" cy="10922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647700"/>
            <a:ext cx="9271000" cy="58547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Resumen de Pasos para Filtrar una Imagen en el Dominio de la Frecuencia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206500"/>
            <a:ext cx="94107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Resumen de Pasos para Filtrar una Imagen en el Dominio de la Frecuencia (Forma Gráfica)</a:t>
            </a:r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517900"/>
            <a:ext cx="87757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3" name="Rectangle 5"/>
          <p:cNvSpPr>
            <a:spLocks/>
          </p:cNvSpPr>
          <p:nvPr/>
        </p:nvSpPr>
        <p:spPr bwMode="auto">
          <a:xfrm>
            <a:off x="431800" y="3086100"/>
            <a:ext cx="318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f(x,y) de </a:t>
            </a:r>
            <a:r>
              <a:rPr lang="en-US" sz="1600" i="1">
                <a:solidFill>
                  <a:schemeClr val="tx1"/>
                </a:solidFill>
              </a:rPr>
              <a:t>M</a:t>
            </a:r>
            <a:r>
              <a:rPr lang="en-US" sz="1600">
                <a:solidFill>
                  <a:schemeClr val="tx1"/>
                </a:solidFill>
              </a:rPr>
              <a:t> x </a:t>
            </a:r>
            <a:r>
              <a:rPr lang="en-US" sz="1600" i="1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19814" name="Rectangle 6"/>
          <p:cNvSpPr>
            <a:spLocks/>
          </p:cNvSpPr>
          <p:nvPr/>
        </p:nvSpPr>
        <p:spPr bwMode="auto">
          <a:xfrm>
            <a:off x="3708400" y="3086100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(x,y) de</a:t>
            </a:r>
            <a:r>
              <a:rPr lang="en-US" sz="1600" i="1">
                <a:solidFill>
                  <a:schemeClr val="tx1"/>
                </a:solidFill>
              </a:rPr>
              <a:t> P</a:t>
            </a:r>
            <a:r>
              <a:rPr lang="en-US" sz="1600">
                <a:solidFill>
                  <a:schemeClr val="tx1"/>
                </a:solidFill>
              </a:rPr>
              <a:t> x </a:t>
            </a:r>
            <a:r>
              <a:rPr lang="en-US" sz="1600" i="1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119815" name="Rectangle 7"/>
          <p:cNvSpPr>
            <a:spLocks/>
          </p:cNvSpPr>
          <p:nvPr/>
        </p:nvSpPr>
        <p:spPr bwMode="auto">
          <a:xfrm>
            <a:off x="6591300" y="28321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(x,y)</a:t>
            </a:r>
          </a:p>
          <a:p>
            <a:r>
              <a:rPr lang="en-US" sz="1600">
                <a:solidFill>
                  <a:schemeClr val="tx1"/>
                </a:solidFill>
              </a:rPr>
              <a:t>multiplicada por (-1)^(x+y)</a:t>
            </a:r>
          </a:p>
        </p:txBody>
      </p:sp>
    </p:spTree>
  </p:cSld>
  <p:clrMapOvr>
    <a:masterClrMapping/>
  </p:clrMapOvr>
  <p:transition spd="med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Resumen de Pasos para Filtrar una Imagen en el Dominio de la Frecuencia (Forma Gráfica)</a:t>
            </a:r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594100"/>
            <a:ext cx="8636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7" name="Rectangle 5"/>
          <p:cNvSpPr>
            <a:spLocks/>
          </p:cNvSpPr>
          <p:nvPr/>
        </p:nvSpPr>
        <p:spPr bwMode="auto">
          <a:xfrm>
            <a:off x="825500" y="3086100"/>
            <a:ext cx="2730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de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(u,v)</a:t>
            </a:r>
          </a:p>
        </p:txBody>
      </p:sp>
      <p:sp>
        <p:nvSpPr>
          <p:cNvPr id="120838" name="Rectangle 6"/>
          <p:cNvSpPr>
            <a:spLocks/>
          </p:cNvSpPr>
          <p:nvPr/>
        </p:nvSpPr>
        <p:spPr bwMode="auto">
          <a:xfrm>
            <a:off x="3708400" y="2628900"/>
            <a:ext cx="2743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Filtro pasabajos Gaussiano centrado H(u,v),</a:t>
            </a:r>
          </a:p>
          <a:p>
            <a:r>
              <a:rPr lang="en-US" sz="1600">
                <a:solidFill>
                  <a:schemeClr val="tx1"/>
                </a:solidFill>
              </a:rPr>
              <a:t>de tamaño </a:t>
            </a:r>
            <a:r>
              <a:rPr lang="en-US" sz="1600" i="1">
                <a:solidFill>
                  <a:schemeClr val="tx1"/>
                </a:solidFill>
              </a:rPr>
              <a:t>P </a:t>
            </a:r>
            <a:r>
              <a:rPr lang="en-US" sz="1600">
                <a:solidFill>
                  <a:schemeClr val="tx1"/>
                </a:solidFill>
              </a:rPr>
              <a:t>x </a:t>
            </a:r>
            <a:r>
              <a:rPr lang="en-US" sz="1600" i="1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120839" name="Rectangle 7"/>
          <p:cNvSpPr>
            <a:spLocks/>
          </p:cNvSpPr>
          <p:nvPr/>
        </p:nvSpPr>
        <p:spPr bwMode="auto">
          <a:xfrm>
            <a:off x="6591300" y="28321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del producto</a:t>
            </a:r>
          </a:p>
          <a:p>
            <a:r>
              <a:rPr lang="en-US" sz="1600">
                <a:solidFill>
                  <a:schemeClr val="tx1"/>
                </a:solidFill>
              </a:rPr>
              <a:t>H(u,v)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(u,v) </a:t>
            </a:r>
          </a:p>
        </p:txBody>
      </p:sp>
    </p:spTree>
  </p:cSld>
  <p:clrMapOvr>
    <a:masterClrMapping/>
  </p:clrMapOvr>
  <p:transition spd="med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Resumen de Pasos para Filtrar una Imagen en el Dominio de la Frecuencia (Forma Gráfica)</a:t>
            </a:r>
          </a:p>
        </p:txBody>
      </p:sp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2900" y="4038600"/>
            <a:ext cx="4381500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1" name="Rectangle 5"/>
          <p:cNvSpPr>
            <a:spLocks/>
          </p:cNvSpPr>
          <p:nvPr/>
        </p:nvSpPr>
        <p:spPr bwMode="auto">
          <a:xfrm>
            <a:off x="2921000" y="2895600"/>
            <a:ext cx="27305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g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(x,y) correspondiente al producto de (-1)^(x+y) con la parte real de la IDFT de</a:t>
            </a:r>
          </a:p>
          <a:p>
            <a:r>
              <a:rPr lang="en-US" sz="1600">
                <a:solidFill>
                  <a:schemeClr val="tx1"/>
                </a:solidFill>
              </a:rPr>
              <a:t>H(u,v)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(u,v)</a:t>
            </a:r>
          </a:p>
        </p:txBody>
      </p:sp>
      <p:sp>
        <p:nvSpPr>
          <p:cNvPr id="121862" name="Rectangle 6"/>
          <p:cNvSpPr>
            <a:spLocks/>
          </p:cNvSpPr>
          <p:nvPr/>
        </p:nvSpPr>
        <p:spPr bwMode="auto">
          <a:xfrm>
            <a:off x="5778500" y="3657600"/>
            <a:ext cx="143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Resultado final</a:t>
            </a:r>
          </a:p>
        </p:txBody>
      </p:sp>
    </p:spTree>
  </p:cSld>
  <p:clrMapOvr>
    <a:masterClrMapping/>
  </p:clrMapOvr>
  <p:transition spd="med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88900"/>
            <a:ext cx="9271000" cy="5461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647700"/>
            <a:ext cx="9271000" cy="51308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168400"/>
            <a:ext cx="9169400" cy="6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90800"/>
            <a:ext cx="9169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882900"/>
            <a:ext cx="916940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574800"/>
            <a:ext cx="7480300" cy="6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4" name="Rectangle 2"/>
          <p:cNvSpPr>
            <a:spLocks/>
          </p:cNvSpPr>
          <p:nvPr/>
        </p:nvSpPr>
        <p:spPr bwMode="auto">
          <a:xfrm>
            <a:off x="152400" y="2578100"/>
            <a:ext cx="2254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Gaussiano pasa-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bajos 1-D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 la frecuencia</a:t>
            </a:r>
          </a:p>
        </p:txBody>
      </p:sp>
      <p:sp>
        <p:nvSpPr>
          <p:cNvPr id="125955" name="Rectangle 3"/>
          <p:cNvSpPr>
            <a:spLocks/>
          </p:cNvSpPr>
          <p:nvPr/>
        </p:nvSpPr>
        <p:spPr bwMode="auto">
          <a:xfrm>
            <a:off x="152400" y="5041900"/>
            <a:ext cx="2254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Gaussiano pasa-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bajos 1-D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del espacio</a:t>
            </a:r>
          </a:p>
        </p:txBody>
      </p:sp>
      <p:sp>
        <p:nvSpPr>
          <p:cNvPr id="125956" name="Rectangle 4"/>
          <p:cNvSpPr>
            <a:spLocks/>
          </p:cNvSpPr>
          <p:nvPr/>
        </p:nvSpPr>
        <p:spPr bwMode="auto">
          <a:xfrm>
            <a:off x="7670800" y="2578100"/>
            <a:ext cx="2198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Gaussiano pasa-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altos 1-D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 la frecuencia</a:t>
            </a:r>
          </a:p>
        </p:txBody>
      </p:sp>
      <p:sp>
        <p:nvSpPr>
          <p:cNvPr id="125957" name="Rectangle 5"/>
          <p:cNvSpPr>
            <a:spLocks/>
          </p:cNvSpPr>
          <p:nvPr/>
        </p:nvSpPr>
        <p:spPr bwMode="auto">
          <a:xfrm>
            <a:off x="7937500" y="4826000"/>
            <a:ext cx="20701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Gaussiano pasa-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altos 1-D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del espacio.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1600"/>
            <a:ext cx="9271000" cy="6223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914400"/>
            <a:ext cx="9271000" cy="51308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</p:spTree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contínua 2-D (EJEMPLO)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" y="3136900"/>
            <a:ext cx="32893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3700" y="3403600"/>
            <a:ext cx="53213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sp>
        <p:nvSpPr>
          <p:cNvPr id="126980" name="Rectangle 4"/>
          <p:cNvSpPr>
            <a:spLocks/>
          </p:cNvSpPr>
          <p:nvPr/>
        </p:nvSpPr>
        <p:spPr bwMode="auto">
          <a:xfrm>
            <a:off x="498475" y="2425700"/>
            <a:ext cx="1601788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Ejemplo:</a:t>
            </a:r>
          </a:p>
        </p:txBody>
      </p:sp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429000"/>
            <a:ext cx="756920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2" name="Rectangle 6"/>
          <p:cNvSpPr>
            <a:spLocks/>
          </p:cNvSpPr>
          <p:nvPr/>
        </p:nvSpPr>
        <p:spPr bwMode="auto">
          <a:xfrm>
            <a:off x="2781300" y="3073400"/>
            <a:ext cx="735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26983" name="Rectangle 7"/>
          <p:cNvSpPr>
            <a:spLocks/>
          </p:cNvSpPr>
          <p:nvPr/>
        </p:nvSpPr>
        <p:spPr bwMode="auto">
          <a:xfrm>
            <a:off x="6121400" y="3073400"/>
            <a:ext cx="1804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Fourier</a:t>
            </a:r>
          </a:p>
        </p:txBody>
      </p:sp>
    </p:spTree>
  </p:cSld>
  <p:clrMapOvr>
    <a:masterClrMapping/>
  </p:clrMapOvr>
  <p:transition spd="med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80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0" y="3111500"/>
            <a:ext cx="81153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5" name="Rectangle 5"/>
          <p:cNvSpPr>
            <a:spLocks/>
          </p:cNvSpPr>
          <p:nvPr/>
        </p:nvSpPr>
        <p:spPr bwMode="auto">
          <a:xfrm>
            <a:off x="558800" y="2705100"/>
            <a:ext cx="253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Máscara de filtrado espacial</a:t>
            </a:r>
          </a:p>
        </p:txBody>
      </p:sp>
      <p:sp>
        <p:nvSpPr>
          <p:cNvPr id="128006" name="Rectangle 6"/>
          <p:cNvSpPr>
            <a:spLocks/>
          </p:cNvSpPr>
          <p:nvPr/>
        </p:nvSpPr>
        <p:spPr bwMode="auto">
          <a:xfrm>
            <a:off x="444500" y="6680200"/>
            <a:ext cx="2762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correspondiente en el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dominio de la frecuencia visto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en perspectiva</a:t>
            </a:r>
          </a:p>
        </p:txBody>
      </p:sp>
      <p:sp>
        <p:nvSpPr>
          <p:cNvPr id="128007" name="Rectangle 7"/>
          <p:cNvSpPr>
            <a:spLocks/>
          </p:cNvSpPr>
          <p:nvPr/>
        </p:nvSpPr>
        <p:spPr bwMode="auto">
          <a:xfrm>
            <a:off x="5854700" y="2349500"/>
            <a:ext cx="2762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correspondiente en el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dominio de la frecuencia visto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como imagen</a:t>
            </a:r>
          </a:p>
        </p:txBody>
      </p:sp>
    </p:spTree>
  </p:cSld>
  <p:clrMapOvr>
    <a:masterClrMapping/>
  </p:clrMapOvr>
  <p:transition spd="med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3086100"/>
            <a:ext cx="80391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9" name="Rectangle 5"/>
          <p:cNvSpPr>
            <a:spLocks/>
          </p:cNvSpPr>
          <p:nvPr/>
        </p:nvSpPr>
        <p:spPr bwMode="auto">
          <a:xfrm>
            <a:off x="1727200" y="2692400"/>
            <a:ext cx="2892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Filtrado con la máscara espacial</a:t>
            </a:r>
          </a:p>
        </p:txBody>
      </p:sp>
      <p:sp>
        <p:nvSpPr>
          <p:cNvPr id="129030" name="Rectangle 6"/>
          <p:cNvSpPr>
            <a:spLocks/>
          </p:cNvSpPr>
          <p:nvPr/>
        </p:nvSpPr>
        <p:spPr bwMode="auto">
          <a:xfrm>
            <a:off x="5397500" y="2692400"/>
            <a:ext cx="3386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Filtrado en el dominio de la frecuencia</a:t>
            </a:r>
          </a:p>
        </p:txBody>
      </p:sp>
    </p:spTree>
  </p:cSld>
  <p:clrMapOvr>
    <a:masterClrMapping/>
  </p:clrMapOvr>
  <p:transition spd="med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16200"/>
            <a:ext cx="9169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086100"/>
            <a:ext cx="8953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2446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828800"/>
            <a:ext cx="91694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00" y="2120900"/>
            <a:ext cx="67056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Rectangle 4"/>
          <p:cNvSpPr>
            <a:spLocks/>
          </p:cNvSpPr>
          <p:nvPr/>
        </p:nvSpPr>
        <p:spPr bwMode="auto">
          <a:xfrm>
            <a:off x="1914525" y="5537200"/>
            <a:ext cx="302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de 688 x 688</a:t>
            </a:r>
          </a:p>
        </p:txBody>
      </p:sp>
      <p:sp>
        <p:nvSpPr>
          <p:cNvPr id="133125" name="Rectangle 5"/>
          <p:cNvSpPr>
            <a:spLocks/>
          </p:cNvSpPr>
          <p:nvPr/>
        </p:nvSpPr>
        <p:spPr bwMode="auto">
          <a:xfrm>
            <a:off x="5229225" y="5549900"/>
            <a:ext cx="3022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de Fourier con círculos</a:t>
            </a:r>
          </a:p>
          <a:p>
            <a:r>
              <a:rPr lang="en-US" sz="1600">
                <a:solidFill>
                  <a:schemeClr val="tx1"/>
                </a:solidFill>
              </a:rPr>
              <a:t>sobreimpuestos de radios 10, 30, 60,160 y 460, encerrando</a:t>
            </a:r>
          </a:p>
          <a:p>
            <a:r>
              <a:rPr lang="en-US" sz="1600">
                <a:solidFill>
                  <a:schemeClr val="tx1"/>
                </a:solidFill>
              </a:rPr>
              <a:t>87.0, 93.1, 95.7, 97.8. y 99.2 % de la potencia de la imagen</a:t>
            </a:r>
          </a:p>
        </p:txBody>
      </p:sp>
      <p:sp>
        <p:nvSpPr>
          <p:cNvPr id="133126" name="Rectangle 6"/>
          <p:cNvSpPr>
            <a:spLocks/>
          </p:cNvSpPr>
          <p:nvPr/>
        </p:nvSpPr>
        <p:spPr bwMode="auto">
          <a:xfrm>
            <a:off x="444500" y="16637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</p:spTree>
  </p:cSld>
  <p:clrMapOvr>
    <a:masterClrMapping/>
  </p:clrMapOvr>
  <p:transition spd="med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/>
          </p:cNvSpPr>
          <p:nvPr/>
        </p:nvSpPr>
        <p:spPr bwMode="auto">
          <a:xfrm>
            <a:off x="444500" y="16637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  <p:sp>
        <p:nvSpPr>
          <p:cNvPr id="134146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9700" y="2616200"/>
            <a:ext cx="73279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49" name="Rectangle 5"/>
          <p:cNvSpPr>
            <a:spLocks/>
          </p:cNvSpPr>
          <p:nvPr/>
        </p:nvSpPr>
        <p:spPr bwMode="auto">
          <a:xfrm>
            <a:off x="1800225" y="6362700"/>
            <a:ext cx="302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de 688 x 688</a:t>
            </a:r>
          </a:p>
        </p:txBody>
      </p:sp>
      <p:sp>
        <p:nvSpPr>
          <p:cNvPr id="134150" name="Rectangle 6"/>
          <p:cNvSpPr>
            <a:spLocks/>
          </p:cNvSpPr>
          <p:nvPr/>
        </p:nvSpPr>
        <p:spPr bwMode="auto">
          <a:xfrm>
            <a:off x="5419725" y="6375400"/>
            <a:ext cx="3022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filtrada con</a:t>
            </a:r>
          </a:p>
          <a:p>
            <a:r>
              <a:rPr lang="en-US" sz="1600">
                <a:solidFill>
                  <a:schemeClr val="tx1"/>
                </a:solidFill>
              </a:rPr>
              <a:t>filtro de radio 10</a:t>
            </a:r>
          </a:p>
        </p:txBody>
      </p:sp>
    </p:spTree>
  </p:cSld>
  <p:clrMapOvr>
    <a:masterClrMapping/>
  </p:clrMapOvr>
  <p:transition spd="med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/>
          <p:cNvSpPr>
            <a:spLocks/>
          </p:cNvSpPr>
          <p:nvPr/>
        </p:nvSpPr>
        <p:spPr bwMode="auto">
          <a:xfrm>
            <a:off x="444500" y="16510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  <p:sp>
        <p:nvSpPr>
          <p:cNvPr id="135170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832100"/>
            <a:ext cx="731520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603500"/>
            <a:ext cx="73152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6" name="Rectangle 4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</p:spTree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contínua 2-D (EJEMPLO)</a:t>
            </a: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0700" y="4381500"/>
            <a:ext cx="657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200" y="2527300"/>
            <a:ext cx="67691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721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</a:t>
            </a:r>
          </a:p>
        </p:txBody>
      </p:sp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3594100"/>
            <a:ext cx="71501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21" name="Rectangle 5"/>
          <p:cNvSpPr>
            <a:spLocks/>
          </p:cNvSpPr>
          <p:nvPr/>
        </p:nvSpPr>
        <p:spPr bwMode="auto">
          <a:xfrm>
            <a:off x="2932113" y="2425700"/>
            <a:ext cx="427672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Representación en el dominio del espacio</a:t>
            </a:r>
          </a:p>
          <a:p>
            <a:r>
              <a:rPr lang="en-US" sz="1800">
                <a:solidFill>
                  <a:schemeClr val="tx1"/>
                </a:solidFill>
              </a:rPr>
              <a:t>de un filtro pasabajos ideal de radio 5 y</a:t>
            </a:r>
          </a:p>
          <a:p>
            <a:r>
              <a:rPr lang="en-US" sz="1800">
                <a:solidFill>
                  <a:schemeClr val="tx1"/>
                </a:solidFill>
              </a:rPr>
              <a:t>tamaño 1000 x 1000</a:t>
            </a:r>
          </a:p>
        </p:txBody>
      </p:sp>
    </p:spTree>
  </p:cSld>
  <p:clrMapOvr>
    <a:masterClrMapping/>
  </p:clrMapOvr>
  <p:transition spd="med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824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41600"/>
            <a:ext cx="9169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926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4140200"/>
            <a:ext cx="100742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9" name="Rectangle 5"/>
          <p:cNvSpPr>
            <a:spLocks/>
          </p:cNvSpPr>
          <p:nvPr/>
        </p:nvSpPr>
        <p:spPr bwMode="auto">
          <a:xfrm>
            <a:off x="2112963" y="2324100"/>
            <a:ext cx="3136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Función de transferencia de un filtro pasabajos Butterworth</a:t>
            </a:r>
          </a:p>
        </p:txBody>
      </p:sp>
      <p:sp>
        <p:nvSpPr>
          <p:cNvPr id="139270" name="Rectangle 6"/>
          <p:cNvSpPr>
            <a:spLocks/>
          </p:cNvSpPr>
          <p:nvPr/>
        </p:nvSpPr>
        <p:spPr bwMode="auto">
          <a:xfrm>
            <a:off x="4652963" y="3467100"/>
            <a:ext cx="85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39271" name="Rectangle 7"/>
          <p:cNvSpPr>
            <a:spLocks/>
          </p:cNvSpPr>
          <p:nvPr/>
        </p:nvSpPr>
        <p:spPr bwMode="auto">
          <a:xfrm>
            <a:off x="1325563" y="3467100"/>
            <a:ext cx="1270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Perspectiva</a:t>
            </a:r>
          </a:p>
        </p:txBody>
      </p:sp>
      <p:sp>
        <p:nvSpPr>
          <p:cNvPr id="139272" name="Rectangle 8"/>
          <p:cNvSpPr>
            <a:spLocks/>
          </p:cNvSpPr>
          <p:nvPr/>
        </p:nvSpPr>
        <p:spPr bwMode="auto">
          <a:xfrm>
            <a:off x="6570663" y="3327400"/>
            <a:ext cx="3467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Sección cruzada radial para órdenes del 1 al 4.</a:t>
            </a:r>
          </a:p>
        </p:txBody>
      </p:sp>
    </p:spTree>
  </p:cSld>
  <p:clrMapOvr>
    <a:masterClrMapping/>
  </p:clrMapOvr>
  <p:transition spd="med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029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136900"/>
            <a:ext cx="70485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293" name="Rectangle 5"/>
          <p:cNvSpPr>
            <a:spLocks/>
          </p:cNvSpPr>
          <p:nvPr/>
        </p:nvSpPr>
        <p:spPr bwMode="auto">
          <a:xfrm>
            <a:off x="1617663" y="2654300"/>
            <a:ext cx="339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40294" name="Rectangle 6"/>
          <p:cNvSpPr>
            <a:spLocks/>
          </p:cNvSpPr>
          <p:nvPr/>
        </p:nvSpPr>
        <p:spPr bwMode="auto">
          <a:xfrm>
            <a:off x="51228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10</a:t>
            </a:r>
          </a:p>
        </p:txBody>
      </p:sp>
    </p:spTree>
  </p:cSld>
  <p:clrMapOvr>
    <a:masterClrMapping/>
  </p:clrMapOvr>
  <p:transition spd="med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131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111500"/>
            <a:ext cx="70485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7" name="Rectangle 5"/>
          <p:cNvSpPr>
            <a:spLocks/>
          </p:cNvSpPr>
          <p:nvPr/>
        </p:nvSpPr>
        <p:spPr bwMode="auto">
          <a:xfrm>
            <a:off x="16176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30</a:t>
            </a:r>
          </a:p>
        </p:txBody>
      </p:sp>
      <p:sp>
        <p:nvSpPr>
          <p:cNvPr id="141318" name="Rectangle 6"/>
          <p:cNvSpPr>
            <a:spLocks/>
          </p:cNvSpPr>
          <p:nvPr/>
        </p:nvSpPr>
        <p:spPr bwMode="auto">
          <a:xfrm>
            <a:off x="51355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60</a:t>
            </a:r>
          </a:p>
        </p:txBody>
      </p:sp>
    </p:spTree>
  </p:cSld>
  <p:clrMapOvr>
    <a:masterClrMapping/>
  </p:clrMapOvr>
  <p:transition spd="med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233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3060700"/>
            <a:ext cx="7035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Rectangle 5"/>
          <p:cNvSpPr>
            <a:spLocks/>
          </p:cNvSpPr>
          <p:nvPr/>
        </p:nvSpPr>
        <p:spPr bwMode="auto">
          <a:xfrm>
            <a:off x="16176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160</a:t>
            </a:r>
          </a:p>
        </p:txBody>
      </p:sp>
      <p:sp>
        <p:nvSpPr>
          <p:cNvPr id="142342" name="Rectangle 6"/>
          <p:cNvSpPr>
            <a:spLocks/>
          </p:cNvSpPr>
          <p:nvPr/>
        </p:nvSpPr>
        <p:spPr bwMode="auto">
          <a:xfrm>
            <a:off x="51355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460</a:t>
            </a:r>
          </a:p>
        </p:txBody>
      </p:sp>
    </p:spTree>
  </p:cSld>
  <p:clrMapOvr>
    <a:masterClrMapping/>
  </p:clrMapOvr>
  <p:transition spd="med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336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0" y="3416300"/>
            <a:ext cx="4546600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65" name="Rectangle 5"/>
          <p:cNvSpPr>
            <a:spLocks/>
          </p:cNvSpPr>
          <p:nvPr/>
        </p:nvSpPr>
        <p:spPr bwMode="auto">
          <a:xfrm>
            <a:off x="6778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1 y perfil de intensidad a través del centro del filtro.</a:t>
            </a:r>
          </a:p>
        </p:txBody>
      </p:sp>
      <p:sp>
        <p:nvSpPr>
          <p:cNvPr id="143366" name="Rectangle 6"/>
          <p:cNvSpPr>
            <a:spLocks/>
          </p:cNvSpPr>
          <p:nvPr/>
        </p:nvSpPr>
        <p:spPr bwMode="auto">
          <a:xfrm>
            <a:off x="51990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2 y perfil de intensidad a través del centro del filtro.</a:t>
            </a:r>
          </a:p>
        </p:txBody>
      </p:sp>
    </p:spTree>
  </p:cSld>
  <p:clrMapOvr>
    <a:masterClrMapping/>
  </p:clrMapOvr>
  <p:transition spd="med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438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sp>
        <p:nvSpPr>
          <p:cNvPr id="144388" name="Rectangle 4"/>
          <p:cNvSpPr>
            <a:spLocks/>
          </p:cNvSpPr>
          <p:nvPr/>
        </p:nvSpPr>
        <p:spPr bwMode="auto">
          <a:xfrm>
            <a:off x="6778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5 y perfil de intensidad a través del centro del filtro.</a:t>
            </a:r>
          </a:p>
        </p:txBody>
      </p:sp>
      <p:sp>
        <p:nvSpPr>
          <p:cNvPr id="144389" name="Rectangle 5"/>
          <p:cNvSpPr>
            <a:spLocks/>
          </p:cNvSpPr>
          <p:nvPr/>
        </p:nvSpPr>
        <p:spPr bwMode="auto">
          <a:xfrm>
            <a:off x="51990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20 y perfil de intensidad a través del centro del filtro.</a:t>
            </a:r>
          </a:p>
        </p:txBody>
      </p:sp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300" y="3454400"/>
            <a:ext cx="45847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5411" name="Rectangle 3"/>
          <p:cNvSpPr>
            <a:spLocks/>
          </p:cNvSpPr>
          <p:nvPr/>
        </p:nvSpPr>
        <p:spPr bwMode="auto">
          <a:xfrm>
            <a:off x="444500" y="15240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2032000"/>
            <a:ext cx="9271000" cy="54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grpSp>
        <p:nvGrpSpPr>
          <p:cNvPr id="146435" name="Group 3"/>
          <p:cNvGrpSpPr>
            <a:grpSpLocks/>
          </p:cNvGrpSpPr>
          <p:nvPr/>
        </p:nvGrpSpPr>
        <p:grpSpPr bwMode="auto">
          <a:xfrm>
            <a:off x="114300" y="4191000"/>
            <a:ext cx="9918700" cy="3162300"/>
            <a:chOff x="0" y="0"/>
            <a:chExt cx="6248" cy="1992"/>
          </a:xfrm>
        </p:grpSpPr>
        <p:pic>
          <p:nvPicPr>
            <p:cNvPr id="14643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" y="0"/>
              <a:ext cx="6232" cy="1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437" name="Rectangle 5"/>
            <p:cNvSpPr>
              <a:spLocks/>
            </p:cNvSpPr>
            <p:nvPr/>
          </p:nvSpPr>
          <p:spPr bwMode="auto">
            <a:xfrm>
              <a:off x="0" y="1864"/>
              <a:ext cx="4240" cy="1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46438" name="Rectangle 6"/>
          <p:cNvSpPr>
            <a:spLocks/>
          </p:cNvSpPr>
          <p:nvPr/>
        </p:nvSpPr>
        <p:spPr bwMode="auto">
          <a:xfrm>
            <a:off x="2163763" y="2527300"/>
            <a:ext cx="3136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Función de transferencia de un filtro pasabajos Gaussiano</a:t>
            </a:r>
          </a:p>
        </p:txBody>
      </p:sp>
      <p:sp>
        <p:nvSpPr>
          <p:cNvPr id="146439" name="Rectangle 7"/>
          <p:cNvSpPr>
            <a:spLocks/>
          </p:cNvSpPr>
          <p:nvPr/>
        </p:nvSpPr>
        <p:spPr bwMode="auto">
          <a:xfrm>
            <a:off x="4525963" y="3467100"/>
            <a:ext cx="85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46440" name="Rectangle 8"/>
          <p:cNvSpPr>
            <a:spLocks/>
          </p:cNvSpPr>
          <p:nvPr/>
        </p:nvSpPr>
        <p:spPr bwMode="auto">
          <a:xfrm>
            <a:off x="1325563" y="3467100"/>
            <a:ext cx="1270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Perspectiva</a:t>
            </a:r>
          </a:p>
        </p:txBody>
      </p:sp>
      <p:sp>
        <p:nvSpPr>
          <p:cNvPr id="146441" name="Rectangle 9"/>
          <p:cNvSpPr>
            <a:spLocks/>
          </p:cNvSpPr>
          <p:nvPr/>
        </p:nvSpPr>
        <p:spPr bwMode="auto">
          <a:xfrm>
            <a:off x="6621463" y="3327400"/>
            <a:ext cx="3467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Sección cruzada radial para varios valores de </a:t>
            </a:r>
            <a:r>
              <a:rPr lang="en-US" sz="1800" i="1">
                <a:solidFill>
                  <a:schemeClr val="tx1"/>
                </a:solidFill>
              </a:rPr>
              <a:t>Do</a:t>
            </a:r>
            <a:r>
              <a:rPr lang="en-US" sz="1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6442" name="Rectangle 10"/>
          <p:cNvSpPr>
            <a:spLocks/>
          </p:cNvSpPr>
          <p:nvPr/>
        </p:nvSpPr>
        <p:spPr bwMode="auto">
          <a:xfrm>
            <a:off x="317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 2-D y el Teorema de Muestreo 2-D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882900"/>
            <a:ext cx="9169400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745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6700" y="3238500"/>
            <a:ext cx="70866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61" name="Rectangle 5"/>
          <p:cNvSpPr>
            <a:spLocks/>
          </p:cNvSpPr>
          <p:nvPr/>
        </p:nvSpPr>
        <p:spPr bwMode="auto">
          <a:xfrm>
            <a:off x="1617663" y="2654300"/>
            <a:ext cx="339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47462" name="Rectangle 6"/>
          <p:cNvSpPr>
            <a:spLocks/>
          </p:cNvSpPr>
          <p:nvPr/>
        </p:nvSpPr>
        <p:spPr bwMode="auto">
          <a:xfrm>
            <a:off x="51228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10</a:t>
            </a:r>
          </a:p>
        </p:txBody>
      </p:sp>
    </p:spTree>
  </p:cSld>
  <p:clrMapOvr>
    <a:masterClrMapping/>
  </p:clrMapOvr>
  <p:transition spd="med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848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6700" y="3352800"/>
            <a:ext cx="70866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485" name="Rectangle 5"/>
          <p:cNvSpPr>
            <a:spLocks/>
          </p:cNvSpPr>
          <p:nvPr/>
        </p:nvSpPr>
        <p:spPr bwMode="auto">
          <a:xfrm>
            <a:off x="16176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30</a:t>
            </a:r>
          </a:p>
        </p:txBody>
      </p:sp>
      <p:sp>
        <p:nvSpPr>
          <p:cNvPr id="148486" name="Rectangle 6"/>
          <p:cNvSpPr>
            <a:spLocks/>
          </p:cNvSpPr>
          <p:nvPr/>
        </p:nvSpPr>
        <p:spPr bwMode="auto">
          <a:xfrm>
            <a:off x="51609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60</a:t>
            </a:r>
          </a:p>
        </p:txBody>
      </p:sp>
    </p:spTree>
  </p:cSld>
  <p:clrMapOvr>
    <a:masterClrMapping/>
  </p:clrMapOvr>
  <p:transition spd="med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950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365500"/>
            <a:ext cx="7061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9" name="Rectangle 5"/>
          <p:cNvSpPr>
            <a:spLocks/>
          </p:cNvSpPr>
          <p:nvPr/>
        </p:nvSpPr>
        <p:spPr bwMode="auto">
          <a:xfrm>
            <a:off x="16176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160</a:t>
            </a:r>
          </a:p>
        </p:txBody>
      </p:sp>
      <p:sp>
        <p:nvSpPr>
          <p:cNvPr id="149510" name="Rectangle 6"/>
          <p:cNvSpPr>
            <a:spLocks/>
          </p:cNvSpPr>
          <p:nvPr/>
        </p:nvSpPr>
        <p:spPr bwMode="auto">
          <a:xfrm>
            <a:off x="51609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460</a:t>
            </a:r>
          </a:p>
        </p:txBody>
      </p:sp>
    </p:spTree>
  </p:cSld>
  <p:clrMapOvr>
    <a:masterClrMapping/>
  </p:clrMapOvr>
  <p:transition spd="med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05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 (Aplicación)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700" y="2565400"/>
            <a:ext cx="7594600" cy="42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155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 (Aplicación)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844800"/>
            <a:ext cx="90805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7" name="Rectangle 5"/>
          <p:cNvSpPr>
            <a:spLocks/>
          </p:cNvSpPr>
          <p:nvPr/>
        </p:nvSpPr>
        <p:spPr bwMode="auto">
          <a:xfrm>
            <a:off x="550863" y="23114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Original </a:t>
            </a:r>
          </a:p>
        </p:txBody>
      </p:sp>
      <p:sp>
        <p:nvSpPr>
          <p:cNvPr id="151558" name="Rectangle 6"/>
          <p:cNvSpPr>
            <a:spLocks/>
          </p:cNvSpPr>
          <p:nvPr/>
        </p:nvSpPr>
        <p:spPr bwMode="auto">
          <a:xfrm>
            <a:off x="3967163" y="2755900"/>
            <a:ext cx="2806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Procesada con filtro Gaussiano con </a:t>
            </a:r>
            <a:r>
              <a:rPr lang="en-US" sz="1600" i="1">
                <a:solidFill>
                  <a:schemeClr val="tx1"/>
                </a:solidFill>
              </a:rPr>
              <a:t>Do</a:t>
            </a:r>
            <a:r>
              <a:rPr lang="en-US" sz="1600">
                <a:solidFill>
                  <a:schemeClr val="tx1"/>
                </a:solidFill>
              </a:rPr>
              <a:t> = 100</a:t>
            </a:r>
          </a:p>
        </p:txBody>
      </p:sp>
      <p:sp>
        <p:nvSpPr>
          <p:cNvPr id="151559" name="Rectangle 7"/>
          <p:cNvSpPr>
            <a:spLocks/>
          </p:cNvSpPr>
          <p:nvPr/>
        </p:nvSpPr>
        <p:spPr bwMode="auto">
          <a:xfrm>
            <a:off x="6862763" y="3416300"/>
            <a:ext cx="2806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Procesada con filtro Gaussiano con </a:t>
            </a:r>
            <a:r>
              <a:rPr lang="en-US" sz="1600" i="1">
                <a:solidFill>
                  <a:schemeClr val="tx1"/>
                </a:solidFill>
              </a:rPr>
              <a:t>Do</a:t>
            </a:r>
            <a:r>
              <a:rPr lang="en-US" sz="1600">
                <a:solidFill>
                  <a:schemeClr val="tx1"/>
                </a:solidFill>
              </a:rPr>
              <a:t> = 80</a:t>
            </a:r>
          </a:p>
        </p:txBody>
      </p:sp>
    </p:spTree>
  </p:cSld>
  <p:clrMapOvr>
    <a:masterClrMapping/>
  </p:clrMapOvr>
  <p:transition spd="med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257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pasabajos (Resumen de Fórmulas)</a:t>
            </a:r>
          </a:p>
        </p:txBody>
      </p:sp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90800"/>
            <a:ext cx="845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360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</a:t>
            </a:r>
          </a:p>
        </p:txBody>
      </p:sp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03500"/>
            <a:ext cx="91694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462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</a:t>
            </a:r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78100"/>
            <a:ext cx="9169400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565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ideal</a:t>
            </a: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" y="3019425"/>
            <a:ext cx="99679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" y="3149600"/>
            <a:ext cx="10050463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6" name="Rectangle 4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de Butterworth</a:t>
            </a:r>
          </a:p>
        </p:txBody>
      </p:sp>
    </p:spTree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 2-D y el Teorema de Muestreo 2-D</a:t>
            </a:r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65400"/>
            <a:ext cx="91694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grpSp>
        <p:nvGrpSpPr>
          <p:cNvPr id="157699" name="Group 3"/>
          <p:cNvGrpSpPr>
            <a:grpSpLocks/>
          </p:cNvGrpSpPr>
          <p:nvPr/>
        </p:nvGrpSpPr>
        <p:grpSpPr bwMode="auto">
          <a:xfrm>
            <a:off x="-101600" y="3097213"/>
            <a:ext cx="10198100" cy="3228975"/>
            <a:chOff x="0" y="0"/>
            <a:chExt cx="6424" cy="2033"/>
          </a:xfrm>
        </p:grpSpPr>
        <p:pic>
          <p:nvPicPr>
            <p:cNvPr id="15770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" y="0"/>
              <a:ext cx="6371" cy="2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7701" name="AutoShape 5"/>
            <p:cNvSpPr>
              <a:spLocks/>
            </p:cNvSpPr>
            <p:nvPr/>
          </p:nvSpPr>
          <p:spPr bwMode="auto">
            <a:xfrm>
              <a:off x="0" y="1532"/>
              <a:ext cx="510" cy="501"/>
            </a:xfrm>
            <a:prstGeom prst="roundRect">
              <a:avLst>
                <a:gd name="adj" fmla="val 23917"/>
              </a:avLst>
            </a:prstGeom>
            <a:solidFill>
              <a:srgbClr val="FFFFFF"/>
            </a:solidFill>
            <a:ln w="254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57702" name="Rectangle 6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872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(Representación espacial)</a:t>
            </a:r>
          </a:p>
        </p:txBody>
      </p:sp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2667000"/>
            <a:ext cx="883920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725" name="Rectangle 5"/>
          <p:cNvSpPr>
            <a:spLocks/>
          </p:cNvSpPr>
          <p:nvPr/>
        </p:nvSpPr>
        <p:spPr bwMode="auto">
          <a:xfrm>
            <a:off x="7540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ideal</a:t>
            </a:r>
          </a:p>
        </p:txBody>
      </p:sp>
      <p:sp>
        <p:nvSpPr>
          <p:cNvPr id="158726" name="Rectangle 6"/>
          <p:cNvSpPr>
            <a:spLocks/>
          </p:cNvSpPr>
          <p:nvPr/>
        </p:nvSpPr>
        <p:spPr bwMode="auto">
          <a:xfrm>
            <a:off x="37258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de Butterworth</a:t>
            </a:r>
          </a:p>
        </p:txBody>
      </p:sp>
      <p:sp>
        <p:nvSpPr>
          <p:cNvPr id="158727" name="Rectangle 7"/>
          <p:cNvSpPr>
            <a:spLocks/>
          </p:cNvSpPr>
          <p:nvPr/>
        </p:nvSpPr>
        <p:spPr bwMode="auto">
          <a:xfrm>
            <a:off x="66468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974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ideal (aplicación a la imagen de prueba)</a:t>
            </a:r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454400"/>
            <a:ext cx="89535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49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59750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59751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077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de Butterworth de 2do orden (aplicación a la imagen de prueba)</a:t>
            </a:r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441700"/>
            <a:ext cx="8966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3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60774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60775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179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Gaussiano (aplicación a la imagen de prueba)</a:t>
            </a:r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200" y="3530600"/>
            <a:ext cx="8991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797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61798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61799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281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(aplicación típica)</a:t>
            </a: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416300"/>
            <a:ext cx="8940800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1" name="Rectangle 5"/>
          <p:cNvSpPr>
            <a:spLocks/>
          </p:cNvSpPr>
          <p:nvPr/>
        </p:nvSpPr>
        <p:spPr bwMode="auto">
          <a:xfrm>
            <a:off x="779463" y="2959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huella digital</a:t>
            </a:r>
          </a:p>
        </p:txBody>
      </p:sp>
      <p:sp>
        <p:nvSpPr>
          <p:cNvPr id="162822" name="Rectangle 6"/>
          <p:cNvSpPr>
            <a:spLocks/>
          </p:cNvSpPr>
          <p:nvPr/>
        </p:nvSpPr>
        <p:spPr bwMode="auto">
          <a:xfrm>
            <a:off x="3751263" y="2959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huella Filtrada con pasa-altos</a:t>
            </a:r>
          </a:p>
        </p:txBody>
      </p:sp>
      <p:sp>
        <p:nvSpPr>
          <p:cNvPr id="162823" name="Rectangle 7"/>
          <p:cNvSpPr>
            <a:spLocks/>
          </p:cNvSpPr>
          <p:nvPr/>
        </p:nvSpPr>
        <p:spPr bwMode="auto">
          <a:xfrm>
            <a:off x="6672263" y="2959100"/>
            <a:ext cx="275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aplicar un umbral</a:t>
            </a:r>
          </a:p>
        </p:txBody>
      </p:sp>
    </p:spTree>
  </p:cSld>
  <p:clrMapOvr>
    <a:masterClrMapping/>
  </p:clrMapOvr>
  <p:transition spd="med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384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</a:t>
            </a:r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38400"/>
            <a:ext cx="91567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486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</a:t>
            </a:r>
          </a:p>
        </p:txBody>
      </p:sp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2463800"/>
            <a:ext cx="91694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589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(aplicación a una imagen de la luna)</a:t>
            </a:r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1400" y="2781300"/>
            <a:ext cx="80772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3" name="Rectangle 5"/>
          <p:cNvSpPr>
            <a:spLocks/>
          </p:cNvSpPr>
          <p:nvPr/>
        </p:nvSpPr>
        <p:spPr bwMode="auto">
          <a:xfrm>
            <a:off x="1833563" y="24130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65894" name="Rectangle 6"/>
          <p:cNvSpPr>
            <a:spLocks/>
          </p:cNvSpPr>
          <p:nvPr/>
        </p:nvSpPr>
        <p:spPr bwMode="auto">
          <a:xfrm>
            <a:off x="5757863" y="24130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</p:spTree>
  </p:cSld>
  <p:clrMapOvr>
    <a:masterClrMapping/>
  </p:clrMapOvr>
  <p:transition spd="med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691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25700"/>
            <a:ext cx="9169400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&amp; Bullets - 2 Colum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Pages>0</Pages>
  <Words>2833</Words>
  <Characters>0</Characters>
  <Application>Microsoft Macintosh PowerPoint</Application>
  <PresentationFormat>Custom</PresentationFormat>
  <Lines>0</Lines>
  <Paragraphs>539</Paragraphs>
  <Slides>116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116</vt:i4>
      </vt:variant>
    </vt:vector>
  </HeadingPairs>
  <TitlesOfParts>
    <vt:vector size="138" baseType="lpstr">
      <vt:lpstr>Helvetica Neue</vt:lpstr>
      <vt:lpstr>Helvetica Neue Light</vt:lpstr>
      <vt:lpstr>Times</vt:lpstr>
      <vt:lpstr>Trebuchet MS</vt:lpstr>
      <vt:lpstr>Title &amp; Subtitle</vt:lpstr>
      <vt:lpstr>Title &amp; Bullets</vt:lpstr>
      <vt:lpstr>Blank</vt:lpstr>
      <vt:lpstr>Title &amp; Bullets - 2 Column</vt:lpstr>
      <vt:lpstr>Photo - 2 Up Portrait</vt:lpstr>
      <vt:lpstr>Photo - 3 Up Portrait</vt:lpstr>
      <vt:lpstr>Photo - Big</vt:lpstr>
      <vt:lpstr>Title, Bullets &amp; Photo</vt:lpstr>
      <vt:lpstr>Photo - 3 Up</vt:lpstr>
      <vt:lpstr>Title &amp; Bullets - Left</vt:lpstr>
      <vt:lpstr>Title &amp; Bullets - Right</vt:lpstr>
      <vt:lpstr>Bullets</vt:lpstr>
      <vt:lpstr>Photo - 4 Up</vt:lpstr>
      <vt:lpstr>Photo - 2 Up Portrait &amp; Landscape</vt:lpstr>
      <vt:lpstr>Photo - 2 Up Landscape</vt:lpstr>
      <vt:lpstr>Photo - Vertical</vt:lpstr>
      <vt:lpstr>Photo - Horizontal</vt:lpstr>
      <vt:lpstr>Title - Center</vt:lpstr>
      <vt:lpstr>PowerPoint Presentation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PowerPoint Presentation</vt:lpstr>
      <vt:lpstr>PowerPoint Presentation</vt:lpstr>
      <vt:lpstr>PowerPoint Presentation</vt:lpstr>
      <vt:lpstr>PowerPoint Presentation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Filtros selectivos</vt:lpstr>
      <vt:lpstr>Filtros selectivos</vt:lpstr>
      <vt:lpstr>Filtros selectivos</vt:lpstr>
      <vt:lpstr>Filtros selectivos</vt:lpstr>
      <vt:lpstr>PowerPoint Presentation</vt:lpstr>
      <vt:lpstr>Filtros selectivos</vt:lpstr>
      <vt:lpstr>Filtros selectivos</vt:lpstr>
      <vt:lpstr>Filtros selectivos</vt:lpstr>
      <vt:lpstr>Filtros selectivos</vt:lpstr>
      <vt:lpstr>Filtros selectivos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 DE PROCESAMIENTO DE IMÁGENES  Capítulo IV Filtros en el Dominio de la Frecuencia</dc:title>
  <dc:subject/>
  <dc:creator/>
  <cp:keywords/>
  <dc:description/>
  <cp:lastModifiedBy>Domingo Mery</cp:lastModifiedBy>
  <cp:revision>11</cp:revision>
  <dcterms:created xsi:type="dcterms:W3CDTF">2010-09-13T12:35:45Z</dcterms:created>
  <dcterms:modified xsi:type="dcterms:W3CDTF">2019-07-26T19:20:46Z</dcterms:modified>
</cp:coreProperties>
</file>